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19"/>
  </p:notesMasterIdLst>
  <p:sldIdLst>
    <p:sldId id="284" r:id="rId2"/>
    <p:sldId id="285" r:id="rId3"/>
    <p:sldId id="286" r:id="rId4"/>
    <p:sldId id="287" r:id="rId5"/>
    <p:sldId id="289" r:id="rId6"/>
    <p:sldId id="288" r:id="rId7"/>
    <p:sldId id="291" r:id="rId8"/>
    <p:sldId id="293" r:id="rId9"/>
    <p:sldId id="290" r:id="rId10"/>
    <p:sldId id="297" r:id="rId11"/>
    <p:sldId id="294" r:id="rId12"/>
    <p:sldId id="295" r:id="rId13"/>
    <p:sldId id="296" r:id="rId14"/>
    <p:sldId id="266" r:id="rId15"/>
    <p:sldId id="298" r:id="rId16"/>
    <p:sldId id="263" r:id="rId17"/>
    <p:sldId id="299" r:id="rId18"/>
  </p:sldIdLst>
  <p:sldSz cx="9144000" cy="5143500" type="screen16x9"/>
  <p:notesSz cx="6858000" cy="9144000"/>
  <p:embeddedFontLst>
    <p:embeddedFont>
      <p:font typeface="Ubuntu" panose="020B0504030602030204" pitchFamily="34" charset="0"/>
      <p:regular r:id="rId20"/>
      <p:bold r:id="rId21"/>
    </p:embeddedFont>
    <p:embeddedFont>
      <p:font typeface="Calibri" panose="020F0502020204030204" pitchFamily="34" charset="0"/>
      <p:regular r:id="rId22"/>
      <p:bold r:id="rId23"/>
      <p:italic r:id="rId24"/>
      <p:boldItalic r:id="rId25"/>
    </p:embeddedFont>
    <p:embeddedFont>
      <p:font typeface="Hind"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EA6A"/>
    <a:srgbClr val="FF2929"/>
    <a:srgbClr val="FF6D6D"/>
    <a:srgbClr val="FFB7B7"/>
    <a:srgbClr val="22FF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6C3A18-340F-43C3-BF32-7F78DE9883F9}">
  <a:tblStyle styleId="{0B6C3A18-340F-43C3-BF32-7F78DE9883F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817" autoAdjust="0"/>
  </p:normalViewPr>
  <p:slideViewPr>
    <p:cSldViewPr snapToGrid="0">
      <p:cViewPr varScale="1">
        <p:scale>
          <a:sx n="98" d="100"/>
          <a:sy n="98" d="100"/>
        </p:scale>
        <p:origin x="298"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jpg>
</file>

<file path=ppt/media/image2.png>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bookwormz.netlify.co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4903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96846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1302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ed75ccf_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ed75ccf_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4681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61482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lvl="0" indent="0">
              <a:buNone/>
            </a:pPr>
            <a:r>
              <a:rPr lang="en-US" sz="1100" b="0" i="0" u="none" strike="noStrike" cap="none" dirty="0" smtClean="0">
                <a:solidFill>
                  <a:srgbClr val="000000"/>
                </a:solidFill>
                <a:effectLst/>
                <a:latin typeface="Arial"/>
                <a:ea typeface="Arial"/>
                <a:cs typeface="Arial"/>
                <a:sym typeface="Arial"/>
              </a:rPr>
              <a:t>Figure 1.2, unsplash.com, Kevin </a:t>
            </a:r>
            <a:r>
              <a:rPr lang="en-US" sz="1100" b="0" i="0" u="none" strike="noStrike" cap="none" dirty="0" err="1" smtClean="0">
                <a:solidFill>
                  <a:srgbClr val="000000"/>
                </a:solidFill>
                <a:effectLst/>
                <a:latin typeface="Arial"/>
                <a:ea typeface="Arial"/>
                <a:cs typeface="Arial"/>
                <a:sym typeface="Arial"/>
              </a:rPr>
              <a:t>Laminto</a:t>
            </a:r>
            <a:r>
              <a:rPr lang="en-US" sz="1100" b="0" i="0" u="none" strike="noStrike" cap="none" dirty="0" smtClean="0">
                <a:solidFill>
                  <a:srgbClr val="000000"/>
                </a:solidFill>
                <a:effectLst/>
                <a:latin typeface="Arial"/>
                <a:ea typeface="Arial"/>
                <a:cs typeface="Arial"/>
                <a:sym typeface="Arial"/>
              </a:rPr>
              <a:t>, 11/09/2015</a:t>
            </a:r>
          </a:p>
          <a:p>
            <a:pPr lvl="0"/>
            <a:r>
              <a:rPr lang="en-US" sz="1100" b="0" i="0" u="none" strike="noStrike" cap="none" dirty="0" smtClean="0">
                <a:solidFill>
                  <a:srgbClr val="000000"/>
                </a:solidFill>
                <a:effectLst/>
                <a:latin typeface="Arial"/>
                <a:ea typeface="Arial"/>
                <a:cs typeface="Arial"/>
                <a:sym typeface="Arial"/>
              </a:rPr>
              <a:t>Project Definition, this phase was one of the crucial phases as I had to understand the business related problem, set up a basic set of user and system requirements and grasp the objectives of the business related problem’s solution. Extensive primary and secondary researches were done in order to understand the business related problem and to identify the existing problems in the traditional way of reading books in a library then a problem declaration was drawn.</a:t>
            </a:r>
          </a:p>
          <a:p>
            <a:pPr lvl="0"/>
            <a:r>
              <a:rPr lang="en-US" sz="1100" b="0" i="0" u="none" strike="noStrike" cap="none" dirty="0" smtClean="0">
                <a:solidFill>
                  <a:srgbClr val="000000"/>
                </a:solidFill>
                <a:effectLst/>
                <a:latin typeface="Arial"/>
                <a:ea typeface="Arial"/>
                <a:cs typeface="Arial"/>
                <a:sym typeface="Arial"/>
              </a:rPr>
              <a:t>Content Phase, this was more of a strategy taken in order to ensure that I wouldn’t have to spend a lot of time in the development phase trying to figure out what text will go where and what I will have to come up with. In this stage I birthed the name for the project, </a:t>
            </a:r>
            <a:r>
              <a:rPr lang="en-US" sz="1100" b="0" i="0" u="none" strike="noStrike" cap="none" dirty="0" err="1" smtClean="0">
                <a:solidFill>
                  <a:srgbClr val="000000"/>
                </a:solidFill>
                <a:effectLst/>
                <a:latin typeface="Arial"/>
                <a:ea typeface="Arial"/>
                <a:cs typeface="Arial"/>
                <a:sym typeface="Arial"/>
              </a:rPr>
              <a:t>BookWorm</a:t>
            </a:r>
            <a:r>
              <a:rPr lang="en-US" sz="1100" b="0" i="0" u="none" strike="noStrike" cap="none" dirty="0" smtClean="0">
                <a:solidFill>
                  <a:srgbClr val="000000"/>
                </a:solidFill>
                <a:effectLst/>
                <a:latin typeface="Arial"/>
                <a:ea typeface="Arial"/>
                <a:cs typeface="Arial"/>
                <a:sym typeface="Arial"/>
              </a:rPr>
              <a:t>, declared the sitemap so that search engines can crawl the website and wrote the necessary content required. </a:t>
            </a:r>
          </a:p>
          <a:p>
            <a:pPr lvl="0"/>
            <a:r>
              <a:rPr lang="en-US" sz="1100" b="0" i="0" u="none" strike="noStrike" cap="none" dirty="0" smtClean="0">
                <a:solidFill>
                  <a:srgbClr val="000000"/>
                </a:solidFill>
                <a:effectLst/>
                <a:latin typeface="Arial"/>
                <a:ea typeface="Arial"/>
                <a:cs typeface="Arial"/>
                <a:sym typeface="Arial"/>
              </a:rPr>
              <a:t>Design Phase, this must be the core of the process of the development, it helped me understand how a PWA should look before I actually developed it with the tech stack that I chose to work with. I did some basic </a:t>
            </a:r>
            <a:r>
              <a:rPr lang="en-US" sz="1100" b="0" i="0" u="none" strike="noStrike" cap="none" dirty="0" err="1" smtClean="0">
                <a:solidFill>
                  <a:srgbClr val="000000"/>
                </a:solidFill>
                <a:effectLst/>
                <a:latin typeface="Arial"/>
                <a:ea typeface="Arial"/>
                <a:cs typeface="Arial"/>
                <a:sym typeface="Arial"/>
              </a:rPr>
              <a:t>wireframing</a:t>
            </a:r>
            <a:r>
              <a:rPr lang="en-US" sz="1100" b="0" i="0" u="none" strike="noStrike" cap="none" dirty="0" smtClean="0">
                <a:solidFill>
                  <a:srgbClr val="000000"/>
                </a:solidFill>
                <a:effectLst/>
                <a:latin typeface="Arial"/>
                <a:ea typeface="Arial"/>
                <a:cs typeface="Arial"/>
                <a:sym typeface="Arial"/>
              </a:rPr>
              <a:t> on paper, wrote some basic HTML and did some basic CSS to have a proper structure to work with. One very important thing I did in this phase is making the manifest, which is very important for a PWA to work.</a:t>
            </a:r>
          </a:p>
          <a:p>
            <a:pPr lvl="0"/>
            <a:r>
              <a:rPr lang="en-US" sz="1100" b="0" i="0" u="none" strike="noStrike" cap="none" dirty="0" smtClean="0">
                <a:solidFill>
                  <a:srgbClr val="000000"/>
                </a:solidFill>
                <a:effectLst/>
                <a:latin typeface="Arial"/>
                <a:ea typeface="Arial"/>
                <a:cs typeface="Arial"/>
                <a:sym typeface="Arial"/>
              </a:rPr>
              <a:t>Development phase, the most challenging phase in the entire process. Admittedly, I’ve worked with a lot of </a:t>
            </a:r>
            <a:r>
              <a:rPr lang="en-US" sz="1100" b="0" i="0" u="none" strike="noStrike" cap="none" dirty="0" err="1" smtClean="0">
                <a:solidFill>
                  <a:srgbClr val="000000"/>
                </a:solidFill>
                <a:effectLst/>
                <a:latin typeface="Arial"/>
                <a:ea typeface="Arial"/>
                <a:cs typeface="Arial"/>
                <a:sym typeface="Arial"/>
              </a:rPr>
              <a:t>fullstack</a:t>
            </a:r>
            <a:r>
              <a:rPr lang="en-US" sz="1100" b="0" i="0" u="none" strike="noStrike" cap="none" dirty="0" smtClean="0">
                <a:solidFill>
                  <a:srgbClr val="000000"/>
                </a:solidFill>
                <a:effectLst/>
                <a:latin typeface="Arial"/>
                <a:ea typeface="Arial"/>
                <a:cs typeface="Arial"/>
                <a:sym typeface="Arial"/>
              </a:rPr>
              <a:t> applications, written a several production ready backend and frontend services but this was my first time doing caching and working with the Service Workers introduced the Chrome V8 engine as a result of the ECMAScript 2015 (ES6). Service Workers are the most crucial component in the PWA, working with the Workbox Service worker and maintaining my own service worker were quite the challenge. The necessary testing was also done during this stage.</a:t>
            </a:r>
          </a:p>
          <a:p>
            <a:pPr lvl="0"/>
            <a:r>
              <a:rPr lang="en-US" sz="1100" b="0" i="0" u="none" strike="noStrike" cap="none" dirty="0" smtClean="0">
                <a:solidFill>
                  <a:srgbClr val="000000"/>
                </a:solidFill>
                <a:effectLst/>
                <a:latin typeface="Arial"/>
                <a:ea typeface="Arial"/>
                <a:cs typeface="Arial"/>
                <a:sym typeface="Arial"/>
              </a:rPr>
              <a:t>Deployment phase, by now I had already with me a fully functioning application that satisfied the objectives and fulfilled all the requirements of the business related problem. Now the new problem was to find a suitable service that would help me deploy the PWA, and upon research I came to find </a:t>
            </a:r>
            <a:r>
              <a:rPr lang="en-US" sz="1100" b="0" i="0" u="none" strike="noStrike" cap="none" dirty="0" err="1" smtClean="0">
                <a:solidFill>
                  <a:srgbClr val="000000"/>
                </a:solidFill>
                <a:effectLst/>
                <a:latin typeface="Arial"/>
                <a:ea typeface="Arial"/>
                <a:cs typeface="Arial"/>
                <a:sym typeface="Arial"/>
              </a:rPr>
              <a:t>Netlify</a:t>
            </a:r>
            <a:r>
              <a:rPr lang="en-US" sz="1100" b="0" i="0" u="none" strike="noStrike" cap="none" dirty="0" smtClean="0">
                <a:solidFill>
                  <a:srgbClr val="000000"/>
                </a:solidFill>
                <a:effectLst/>
                <a:latin typeface="Arial"/>
                <a:ea typeface="Arial"/>
                <a:cs typeface="Arial"/>
                <a:sym typeface="Arial"/>
              </a:rPr>
              <a:t>. A great service that serves static </a:t>
            </a:r>
            <a:r>
              <a:rPr lang="en-US" sz="1100" b="0" i="0" u="none" strike="noStrike" cap="none" dirty="0" err="1" smtClean="0">
                <a:solidFill>
                  <a:srgbClr val="000000"/>
                </a:solidFill>
                <a:effectLst/>
                <a:latin typeface="Arial"/>
                <a:ea typeface="Arial"/>
                <a:cs typeface="Arial"/>
                <a:sym typeface="Arial"/>
              </a:rPr>
              <a:t>serverless</a:t>
            </a:r>
            <a:r>
              <a:rPr lang="en-US" sz="1100" b="0" i="0" u="none" strike="noStrike" cap="none" dirty="0" smtClean="0">
                <a:solidFill>
                  <a:srgbClr val="000000"/>
                </a:solidFill>
                <a:effectLst/>
                <a:latin typeface="Arial"/>
                <a:ea typeface="Arial"/>
                <a:cs typeface="Arial"/>
                <a:sym typeface="Arial"/>
              </a:rPr>
              <a:t> architecture based web applications for free with rich features like SSL/TSL support and Continuous Integration(using </a:t>
            </a:r>
            <a:r>
              <a:rPr lang="en-US" sz="1100" b="0" i="0" u="none" strike="noStrike" cap="none" dirty="0" err="1" smtClean="0">
                <a:solidFill>
                  <a:srgbClr val="000000"/>
                </a:solidFill>
                <a:effectLst/>
                <a:latin typeface="Arial"/>
                <a:ea typeface="Arial"/>
                <a:cs typeface="Arial"/>
                <a:sym typeface="Arial"/>
              </a:rPr>
              <a:t>travis</a:t>
            </a:r>
            <a:r>
              <a:rPr lang="en-US" sz="1100" b="0" i="0" u="none" strike="noStrike" cap="none" dirty="0" smtClean="0">
                <a:solidFill>
                  <a:srgbClr val="000000"/>
                </a:solidFill>
                <a:effectLst/>
                <a:latin typeface="Arial"/>
                <a:ea typeface="Arial"/>
                <a:cs typeface="Arial"/>
                <a:sym typeface="Arial"/>
              </a:rPr>
              <a:t> and the like) plus A/B testing.</a:t>
            </a:r>
          </a:p>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sz="1100" b="1" i="0" u="none" strike="noStrike" cap="none" dirty="0" smtClean="0">
                <a:solidFill>
                  <a:srgbClr val="000000"/>
                </a:solidFill>
                <a:effectLst/>
                <a:latin typeface="Arial"/>
                <a:ea typeface="Arial"/>
                <a:cs typeface="Arial"/>
                <a:sym typeface="Arial"/>
              </a:rPr>
              <a:t>Not having previous experience with PWAs and insufficient resources to learn from</a:t>
            </a:r>
          </a:p>
          <a:p>
            <a:pPr marL="139700" indent="0">
              <a:buNone/>
            </a:pPr>
            <a:r>
              <a:rPr lang="en-US" sz="1100" b="0" i="0" u="none" strike="noStrike" cap="none" dirty="0" smtClean="0">
                <a:solidFill>
                  <a:srgbClr val="000000"/>
                </a:solidFill>
                <a:effectLst/>
                <a:latin typeface="Arial"/>
                <a:ea typeface="Arial"/>
                <a:cs typeface="Arial"/>
                <a:sym typeface="Arial"/>
              </a:rPr>
              <a:t>This was considerably the biggest technical difficulty I faced during the process of doing this project, I had barely any experience with a PWA. </a:t>
            </a:r>
          </a:p>
          <a:p>
            <a:pPr marL="139700" marR="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smtClean="0">
                <a:solidFill>
                  <a:srgbClr val="000000"/>
                </a:solidFill>
                <a:effectLst/>
                <a:latin typeface="Arial"/>
                <a:ea typeface="Arial"/>
                <a:cs typeface="Arial"/>
                <a:sym typeface="Arial"/>
              </a:rPr>
              <a:t>I barely even knew what a PWA is. The topic of progressive web application development is fairly new to this world, as first introduced in 2015 by Alex Russel, the resources that are around the internet to learn to develop a PWA are quite outdated at times and do not cover the full picture.</a:t>
            </a:r>
          </a:p>
          <a:p>
            <a:pPr marL="139700" indent="0">
              <a:buNone/>
            </a:pPr>
            <a:endParaRPr lang="en-US" dirty="0" smtClean="0"/>
          </a:p>
          <a:p>
            <a:pPr marL="139700" marR="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1" i="0" u="none" strike="noStrike" cap="none" dirty="0" smtClean="0">
                <a:solidFill>
                  <a:srgbClr val="000000"/>
                </a:solidFill>
                <a:effectLst/>
                <a:latin typeface="Arial"/>
                <a:ea typeface="Arial"/>
                <a:cs typeface="Arial"/>
                <a:sym typeface="Arial"/>
              </a:rPr>
              <a:t>No browser means no safety net</a:t>
            </a:r>
          </a:p>
          <a:p>
            <a:pPr marL="139700" marR="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smtClean="0">
                <a:solidFill>
                  <a:srgbClr val="000000"/>
                </a:solidFill>
                <a:effectLst/>
                <a:latin typeface="Arial"/>
                <a:ea typeface="Arial"/>
                <a:cs typeface="Arial"/>
                <a:sym typeface="Arial"/>
              </a:rPr>
              <a:t>This isn’t a security issue, this is more of a problem that I had to face regarding the utility functions that are provided by the browser to any website that’s run in the browser. Although this is a good thing on mobile platforms, it is certainly not a good thing for the website that is run on your browser. This is solved easily by adding a navigation bar on the side.</a:t>
            </a:r>
          </a:p>
          <a:p>
            <a:pPr marL="139700" indent="0">
              <a:buNone/>
            </a:pPr>
            <a:endParaRPr lang="en-US" dirty="0" smtClean="0"/>
          </a:p>
          <a:p>
            <a:pPr marL="139700" marR="0" indent="0" algn="l" defTabSz="914400" rtl="0" eaLnBrk="1" fontAlgn="auto" latinLnBrk="0" hangingPunct="1">
              <a:lnSpc>
                <a:spcPct val="100000"/>
              </a:lnSpc>
              <a:spcBef>
                <a:spcPts val="0"/>
              </a:spcBef>
              <a:spcAft>
                <a:spcPts val="0"/>
              </a:spcAft>
              <a:buClr>
                <a:srgbClr val="000000"/>
              </a:buClr>
              <a:buSzPts val="1400"/>
              <a:buNone/>
              <a:tabLst/>
              <a:defRPr/>
            </a:pPr>
            <a:r>
              <a:rPr lang="en-US" sz="1100" b="1" i="0" u="none" strike="noStrike" cap="none" dirty="0" smtClean="0">
                <a:solidFill>
                  <a:srgbClr val="000000"/>
                </a:solidFill>
                <a:effectLst/>
                <a:latin typeface="Arial"/>
                <a:ea typeface="Arial"/>
                <a:cs typeface="Arial"/>
                <a:sym typeface="Arial"/>
              </a:rPr>
              <a:t>Mobile application-looking navigation</a:t>
            </a:r>
          </a:p>
          <a:p>
            <a:pPr marL="139700" indent="0">
              <a:buNone/>
            </a:pPr>
            <a:r>
              <a:rPr lang="en-US" sz="1100" b="0" i="0" u="none" strike="noStrike" cap="none" dirty="0" smtClean="0">
                <a:solidFill>
                  <a:srgbClr val="000000"/>
                </a:solidFill>
                <a:effectLst/>
                <a:latin typeface="Arial"/>
                <a:ea typeface="Arial"/>
                <a:cs typeface="Arial"/>
                <a:sym typeface="Arial"/>
              </a:rPr>
              <a:t>A PWA must look and feel like a general mobile application, so it must retain the position of content and listings of the sort. Users must be capable of navigation to and from the application easily. As the PWA will be run on mobile as a mobile app, it is very important to think about touch interactions. </a:t>
            </a:r>
          </a:p>
          <a:p>
            <a:pPr marL="139700" indent="0">
              <a:buNone/>
            </a:pPr>
            <a:endParaRPr lang="en-US" sz="1100" b="0" i="0" u="none" strike="noStrike" cap="none" dirty="0" smtClean="0">
              <a:solidFill>
                <a:srgbClr val="000000"/>
              </a:solidFill>
              <a:effectLst/>
              <a:latin typeface="Arial"/>
              <a:cs typeface="Arial"/>
              <a:sym typeface="Arial"/>
            </a:endParaRPr>
          </a:p>
          <a:p>
            <a:pPr marL="139700" indent="0">
              <a:buNone/>
            </a:pPr>
            <a:r>
              <a:rPr lang="en-US" sz="1100" b="1" i="0" u="none" strike="noStrike" cap="none" dirty="0" smtClean="0">
                <a:solidFill>
                  <a:srgbClr val="000000"/>
                </a:solidFill>
                <a:effectLst/>
                <a:latin typeface="Arial"/>
                <a:ea typeface="Arial"/>
                <a:cs typeface="Arial"/>
                <a:sym typeface="Arial"/>
              </a:rPr>
              <a:t>Caching and cache invalidation</a:t>
            </a:r>
          </a:p>
          <a:p>
            <a:pPr marL="139700" indent="0">
              <a:buNone/>
            </a:pPr>
            <a:r>
              <a:rPr lang="en-US" sz="1100" b="1" i="0" u="none" strike="noStrike" cap="none" dirty="0" smtClean="0">
                <a:solidFill>
                  <a:srgbClr val="000000"/>
                </a:solidFill>
                <a:effectLst/>
                <a:latin typeface="Arial"/>
                <a:ea typeface="Arial"/>
                <a:cs typeface="Arial"/>
                <a:sym typeface="Arial"/>
              </a:rPr>
              <a:t> </a:t>
            </a:r>
          </a:p>
          <a:p>
            <a:pPr marL="139700" indent="0">
              <a:buNone/>
            </a:pPr>
            <a:r>
              <a:rPr lang="en-US" sz="1100" b="0" i="0" u="none" strike="noStrike" cap="none" dirty="0" smtClean="0">
                <a:solidFill>
                  <a:srgbClr val="000000"/>
                </a:solidFill>
                <a:effectLst/>
                <a:latin typeface="Arial"/>
                <a:ea typeface="Arial"/>
                <a:cs typeface="Arial"/>
                <a:sym typeface="Arial"/>
              </a:rPr>
              <a:t>The main purpose of the service worker was to cache static assets, including the html and </a:t>
            </a:r>
            <a:r>
              <a:rPr lang="en-US" sz="1100" b="0" i="0" u="none" strike="noStrike" cap="none" dirty="0" err="1" smtClean="0">
                <a:solidFill>
                  <a:srgbClr val="000000"/>
                </a:solidFill>
                <a:effectLst/>
                <a:latin typeface="Arial"/>
                <a:ea typeface="Arial"/>
                <a:cs typeface="Arial"/>
                <a:sym typeface="Arial"/>
              </a:rPr>
              <a:t>css</a:t>
            </a:r>
            <a:r>
              <a:rPr lang="en-US" sz="1100" b="0" i="0" u="none" strike="noStrike" cap="none" dirty="0" smtClean="0">
                <a:solidFill>
                  <a:srgbClr val="000000"/>
                </a:solidFill>
                <a:effectLst/>
                <a:latin typeface="Arial"/>
                <a:ea typeface="Arial"/>
                <a:cs typeface="Arial"/>
                <a:sym typeface="Arial"/>
              </a:rPr>
              <a:t> files for </a:t>
            </a:r>
            <a:r>
              <a:rPr lang="en-US" sz="1100" b="0" i="0" u="none" strike="noStrike" cap="none" dirty="0" err="1" smtClean="0">
                <a:solidFill>
                  <a:srgbClr val="000000"/>
                </a:solidFill>
                <a:effectLst/>
                <a:latin typeface="Arial"/>
                <a:ea typeface="Arial"/>
                <a:cs typeface="Arial"/>
                <a:sym typeface="Arial"/>
              </a:rPr>
              <a:t>atleast</a:t>
            </a:r>
            <a:r>
              <a:rPr lang="en-US" sz="1100" b="0" i="0" u="none" strike="noStrike" cap="none" dirty="0" smtClean="0">
                <a:solidFill>
                  <a:srgbClr val="000000"/>
                </a:solidFill>
                <a:effectLst/>
                <a:latin typeface="Arial"/>
                <a:ea typeface="Arial"/>
                <a:cs typeface="Arial"/>
                <a:sym typeface="Arial"/>
              </a:rPr>
              <a:t> a week long. The problem with this that I faced is that when the Google Play Books API updated some kind of dynamic content, although the client-side sends HTTP requests to the Google Play Books API through the Fetch API, even if the data is successfully returned, the user interface will not update with the new data as the data that is used is from the cache. </a:t>
            </a:r>
            <a:endParaRPr dirty="0"/>
          </a:p>
        </p:txBody>
      </p:sp>
    </p:spTree>
    <p:extLst>
      <p:ext uri="{BB962C8B-B14F-4D97-AF65-F5344CB8AC3E}">
        <p14:creationId xmlns:p14="http://schemas.microsoft.com/office/powerpoint/2010/main" val="29315658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919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BookWorm</a:t>
            </a:r>
            <a:r>
              <a:rPr lang="en-US" dirty="0" smtClean="0"/>
              <a:t> logo from dribble.com</a:t>
            </a:r>
            <a:r>
              <a:rPr lang="en-US" baseline="0" dirty="0" smtClean="0"/>
              <a:t> by Patrick Davis</a:t>
            </a:r>
            <a:endParaRPr dirty="0"/>
          </a:p>
        </p:txBody>
      </p:sp>
    </p:spTree>
    <p:extLst>
      <p:ext uri="{BB962C8B-B14F-4D97-AF65-F5344CB8AC3E}">
        <p14:creationId xmlns:p14="http://schemas.microsoft.com/office/powerpoint/2010/main" val="3285402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sz="1100" b="0" i="0" u="none" strike="noStrike" cap="none" dirty="0" smtClean="0">
                <a:solidFill>
                  <a:srgbClr val="000000"/>
                </a:solidFill>
                <a:effectLst/>
                <a:latin typeface="Arial"/>
                <a:ea typeface="Arial"/>
                <a:cs typeface="Arial"/>
                <a:sym typeface="Arial"/>
              </a:rPr>
              <a:t>Bookworm, the solution to all the problems that a traditional library has. The name of this project was birthed by how my mother nicknamed me a “bookworm” when I was young. The project attempts to solve all the problems mentioned in the problem declaration, in a smart, creative and modern manner.</a:t>
            </a:r>
          </a:p>
          <a:p>
            <a:pPr marL="139700" indent="0">
              <a:buNone/>
            </a:pPr>
            <a:r>
              <a:rPr lang="en-US" sz="1100" b="0" i="0" u="none" strike="noStrike" cap="none" dirty="0" err="1" smtClean="0">
                <a:solidFill>
                  <a:srgbClr val="000000"/>
                </a:solidFill>
                <a:effectLst/>
                <a:latin typeface="Arial"/>
                <a:ea typeface="Arial"/>
                <a:cs typeface="Arial"/>
                <a:sym typeface="Arial"/>
              </a:rPr>
              <a:t>BookWorm</a:t>
            </a:r>
            <a:r>
              <a:rPr lang="en-US" sz="1100" b="0" i="0" u="none" strike="noStrike" cap="none" dirty="0" smtClean="0">
                <a:solidFill>
                  <a:srgbClr val="000000"/>
                </a:solidFill>
                <a:effectLst/>
                <a:latin typeface="Arial"/>
                <a:ea typeface="Arial"/>
                <a:cs typeface="Arial"/>
                <a:sym typeface="Arial"/>
              </a:rPr>
              <a:t> is the one stop for all your digital book needs, it will function utilizing the </a:t>
            </a:r>
            <a:r>
              <a:rPr lang="en-US" sz="1100" b="0" i="0" u="none" strike="noStrike" cap="none" dirty="0" err="1" smtClean="0">
                <a:solidFill>
                  <a:srgbClr val="000000"/>
                </a:solidFill>
                <a:effectLst/>
                <a:latin typeface="Arial"/>
                <a:ea typeface="Arial"/>
                <a:cs typeface="Arial"/>
                <a:sym typeface="Arial"/>
              </a:rPr>
              <a:t>GooglePlay</a:t>
            </a:r>
            <a:r>
              <a:rPr lang="en-US" sz="1100" b="0" i="0" u="none" strike="noStrike" cap="none" dirty="0" smtClean="0">
                <a:solidFill>
                  <a:srgbClr val="000000"/>
                </a:solidFill>
                <a:effectLst/>
                <a:latin typeface="Arial"/>
                <a:ea typeface="Arial"/>
                <a:cs typeface="Arial"/>
                <a:sym typeface="Arial"/>
              </a:rPr>
              <a:t> Books API, grabbing the books that everyone loves to read from Google to present it in a much more friendly and better manner!</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10075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sz="1100" b="0" i="0" u="none" strike="noStrike" cap="none" dirty="0" smtClean="0">
                <a:solidFill>
                  <a:srgbClr val="000000"/>
                </a:solidFill>
                <a:effectLst/>
                <a:latin typeface="Arial"/>
                <a:ea typeface="Arial"/>
                <a:cs typeface="Arial"/>
                <a:sym typeface="Arial"/>
              </a:rPr>
              <a:t>Essentially, the main problem </a:t>
            </a:r>
            <a:r>
              <a:rPr lang="en-US" sz="1100" b="0" i="0" u="none" strike="noStrike" cap="none" dirty="0" err="1" smtClean="0">
                <a:solidFill>
                  <a:srgbClr val="000000"/>
                </a:solidFill>
                <a:effectLst/>
                <a:latin typeface="Arial"/>
                <a:ea typeface="Arial"/>
                <a:cs typeface="Arial"/>
                <a:sym typeface="Arial"/>
              </a:rPr>
              <a:t>BookWorm</a:t>
            </a:r>
            <a:r>
              <a:rPr lang="en-US" sz="1100" b="0" i="0" u="none" strike="noStrike" cap="none" dirty="0" smtClean="0">
                <a:solidFill>
                  <a:srgbClr val="000000"/>
                </a:solidFill>
                <a:effectLst/>
                <a:latin typeface="Arial"/>
                <a:ea typeface="Arial"/>
                <a:cs typeface="Arial"/>
                <a:sym typeface="Arial"/>
              </a:rPr>
              <a:t> attempts to solve is to allow the modern generation of technological book readers to read books at the comfort of their house rather than having to visit and spend time at an inconvenient place such as a library. </a:t>
            </a:r>
          </a:p>
          <a:p>
            <a:pPr marL="139700" indent="0">
              <a:buNone/>
            </a:pPr>
            <a:r>
              <a:rPr lang="en-US" sz="1100" b="0" i="0" u="none" strike="noStrike" cap="none" dirty="0" smtClean="0">
                <a:solidFill>
                  <a:srgbClr val="000000"/>
                </a:solidFill>
                <a:effectLst/>
                <a:latin typeface="Arial"/>
                <a:ea typeface="Arial"/>
                <a:cs typeface="Arial"/>
                <a:sym typeface="Arial"/>
              </a:rPr>
              <a:t>The current libraries all have the following problems:</a:t>
            </a:r>
          </a:p>
          <a:p>
            <a:pPr lvl="0"/>
            <a:r>
              <a:rPr lang="en-US" sz="1100" b="0" i="0" u="none" strike="noStrike" cap="none" dirty="0" smtClean="0">
                <a:solidFill>
                  <a:srgbClr val="000000"/>
                </a:solidFill>
                <a:effectLst/>
                <a:latin typeface="Arial"/>
                <a:ea typeface="Arial"/>
                <a:cs typeface="Arial"/>
                <a:sym typeface="Arial"/>
              </a:rPr>
              <a:t>Library memberships are required to take a book home for further reading. Depending on the region the library is, the membership cost maybe expensive.</a:t>
            </a:r>
          </a:p>
          <a:p>
            <a:pPr lvl="0"/>
            <a:r>
              <a:rPr lang="en-US" sz="1100" b="0" i="0" u="none" strike="noStrike" cap="none" dirty="0" smtClean="0">
                <a:solidFill>
                  <a:srgbClr val="000000"/>
                </a:solidFill>
                <a:effectLst/>
                <a:latin typeface="Arial"/>
                <a:ea typeface="Arial"/>
                <a:cs typeface="Arial"/>
                <a:sym typeface="Arial"/>
              </a:rPr>
              <a:t>If in some case a book is damaged, a penalty cost has to be paid. This happens quite often as books are made of paper and paper is quite fragile.</a:t>
            </a:r>
          </a:p>
          <a:p>
            <a:pPr lvl="0"/>
            <a:r>
              <a:rPr lang="en-US" sz="1100" b="0" i="0" u="none" strike="noStrike" cap="none" dirty="0" smtClean="0">
                <a:solidFill>
                  <a:srgbClr val="000000"/>
                </a:solidFill>
                <a:effectLst/>
                <a:latin typeface="Arial"/>
                <a:ea typeface="Arial"/>
                <a:cs typeface="Arial"/>
                <a:sym typeface="Arial"/>
              </a:rPr>
              <a:t>Most libraries do not provide allow their members to keep books with them for extended periods of time, almost all the libraries lend books only for 2 weeks. Exceeding this time period has a penalty, each day that passes the penalty increases.</a:t>
            </a:r>
          </a:p>
          <a:p>
            <a:pPr lvl="0"/>
            <a:r>
              <a:rPr lang="en-US" sz="1100" b="0" i="0" u="none" strike="noStrike" cap="none" dirty="0" smtClean="0">
                <a:solidFill>
                  <a:srgbClr val="000000"/>
                </a:solidFill>
                <a:effectLst/>
                <a:latin typeface="Arial"/>
                <a:ea typeface="Arial"/>
                <a:cs typeface="Arial"/>
                <a:sym typeface="Arial"/>
              </a:rPr>
              <a:t>Libraries hold quite outdated books with outdated knowledge, some may even contain facts that are wrong.</a:t>
            </a:r>
          </a:p>
          <a:p>
            <a:pPr lvl="0"/>
            <a:r>
              <a:rPr lang="en-US" sz="1100" b="0" i="0" u="none" strike="noStrike" cap="none" dirty="0" smtClean="0">
                <a:solidFill>
                  <a:srgbClr val="000000"/>
                </a:solidFill>
                <a:effectLst/>
                <a:latin typeface="Arial"/>
                <a:ea typeface="Arial"/>
                <a:cs typeface="Arial"/>
                <a:sym typeface="Arial"/>
              </a:rPr>
              <a:t>The newest books are usually not available, it takes at least a period of a year for a library to receive a copy of a new book, that too if the library is actually serious about the goal of a library.</a:t>
            </a:r>
          </a:p>
          <a:p>
            <a:pPr lvl="0"/>
            <a:r>
              <a:rPr lang="en-US" sz="1100" b="0" i="0" u="none" strike="noStrike" cap="none" dirty="0" smtClean="0">
                <a:solidFill>
                  <a:srgbClr val="000000"/>
                </a:solidFill>
                <a:effectLst/>
                <a:latin typeface="Arial"/>
                <a:ea typeface="Arial"/>
                <a:cs typeface="Arial"/>
                <a:sym typeface="Arial"/>
              </a:rPr>
              <a:t>Libraries are counted as the “traditional” or “old-fashioned” way of finding or reading books, as such most of the libraries around the island have poor maintenance and support from the community.</a:t>
            </a:r>
          </a:p>
          <a:p>
            <a:pPr lvl="0"/>
            <a:r>
              <a:rPr lang="en-US" sz="1100" b="0" i="0" u="none" strike="noStrike" cap="none" dirty="0" smtClean="0">
                <a:solidFill>
                  <a:srgbClr val="000000"/>
                </a:solidFill>
                <a:effectLst/>
                <a:latin typeface="Arial"/>
                <a:ea typeface="Arial"/>
                <a:cs typeface="Arial"/>
                <a:sym typeface="Arial"/>
              </a:rPr>
              <a:t>Unless the library is sufficiently large and has a lot of backing, it is very likely that the library will not sell books, which in other words means that it is impossible for you to have a book that you have a liking towards forever with you.</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9696588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8852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5162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Let’s take the example of </a:t>
            </a:r>
            <a:r>
              <a:rPr lang="en-US" dirty="0" err="1" smtClean="0"/>
              <a:t>Whatsapp</a:t>
            </a:r>
            <a:r>
              <a:rPr lang="en-US" dirty="0" smtClean="0"/>
              <a:t> on your phone. When there is no network, you can still open the app, check past messages and even reply to someone. When the phone gets the internet connection, the messages are being automatically sent in the background.</a:t>
            </a:r>
          </a:p>
          <a:p>
            <a:pPr marL="0" lvl="0" indent="0" algn="l" rtl="0">
              <a:spcBef>
                <a:spcPts val="0"/>
              </a:spcBef>
              <a:spcAft>
                <a:spcPts val="0"/>
              </a:spcAft>
              <a:buNone/>
            </a:pPr>
            <a:r>
              <a:rPr lang="en-US" dirty="0" smtClean="0"/>
              <a:t>This is what PWA promises to provide in web apps. It enables web apps to load when there is no network, sync in the background and seamlessly do things while providing a native-like experience for your users.</a:t>
            </a:r>
          </a:p>
          <a:p>
            <a:pPr marL="0" lvl="0" indent="0" algn="l" rtl="0">
              <a:spcBef>
                <a:spcPts val="0"/>
              </a:spcBef>
              <a:spcAft>
                <a:spcPts val="0"/>
              </a:spcAft>
              <a:buNone/>
            </a:pPr>
            <a:r>
              <a:rPr lang="en-US" dirty="0" smtClean="0"/>
              <a:t>PWAs make web applications look,</a:t>
            </a:r>
            <a:r>
              <a:rPr lang="en-US" baseline="0" dirty="0" smtClean="0"/>
              <a:t> feel and behave very closely to that of native applications and as a result you have a blazing fast application in all the platforms that you need to market on.</a:t>
            </a:r>
            <a:endParaRPr dirty="0"/>
          </a:p>
        </p:txBody>
      </p:sp>
    </p:spTree>
    <p:extLst>
      <p:ext uri="{BB962C8B-B14F-4D97-AF65-F5344CB8AC3E}">
        <p14:creationId xmlns:p14="http://schemas.microsoft.com/office/powerpoint/2010/main" val="34528933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Figure 1.1, unsplash.com,</a:t>
            </a:r>
            <a:r>
              <a:rPr lang="en-US" baseline="0" dirty="0" smtClean="0"/>
              <a:t> Annie Spratt, 15/04/2017</a:t>
            </a:r>
          </a:p>
          <a:p>
            <a:pPr marL="0" lvl="0" indent="0" algn="l" rtl="0">
              <a:spcBef>
                <a:spcPts val="0"/>
              </a:spcBef>
              <a:spcAft>
                <a:spcPts val="0"/>
              </a:spcAft>
              <a:buNone/>
            </a:pPr>
            <a:endParaRPr lang="en-US" dirty="0" smtClean="0"/>
          </a:p>
          <a:p>
            <a:pPr marL="0" lvl="0" indent="0" algn="l" rtl="0">
              <a:spcBef>
                <a:spcPts val="0"/>
              </a:spcBef>
              <a:spcAft>
                <a:spcPts val="0"/>
              </a:spcAft>
              <a:buNone/>
            </a:pPr>
            <a:r>
              <a:rPr lang="en-US" dirty="0" smtClean="0"/>
              <a:t>Let’s discuss some of the core attributes which are missing from common non-progressive web applications.</a:t>
            </a:r>
          </a:p>
          <a:p>
            <a:pPr marL="171450" lvl="0" indent="-171450" algn="l" rtl="0">
              <a:spcBef>
                <a:spcPts val="0"/>
              </a:spcBef>
              <a:spcAft>
                <a:spcPts val="0"/>
              </a:spcAft>
            </a:pPr>
            <a:r>
              <a:rPr lang="en-US" dirty="0" smtClean="0"/>
              <a:t>Reliable </a:t>
            </a:r>
            <a:r>
              <a:rPr lang="en-US" baseline="0" dirty="0" smtClean="0"/>
              <a:t> - A</a:t>
            </a:r>
            <a:r>
              <a:rPr lang="en-US" dirty="0" smtClean="0"/>
              <a:t>pps should be lightning fast when loading, it should be close to instantaneous and should also open when there is no network or fairly low-speed network like 2G. Google found that 53% of the users abandon the website if the page took longer than 3 seconds to load.</a:t>
            </a:r>
          </a:p>
          <a:p>
            <a:pPr marL="171450" lvl="0" indent="-171450" algn="l" rtl="0">
              <a:spcBef>
                <a:spcPts val="0"/>
              </a:spcBef>
              <a:spcAft>
                <a:spcPts val="0"/>
              </a:spcAft>
            </a:pPr>
            <a:r>
              <a:rPr lang="en-US" dirty="0" smtClean="0"/>
              <a:t>Fast</a:t>
            </a:r>
            <a:r>
              <a:rPr lang="en-US" baseline="0" dirty="0" smtClean="0"/>
              <a:t> - </a:t>
            </a:r>
            <a:r>
              <a:rPr lang="en-US" dirty="0" smtClean="0"/>
              <a:t>The scrolls and page transitions should be buttery smooth when the user is interacting with the web app. Everyone hates crappy scrolls.</a:t>
            </a:r>
          </a:p>
          <a:p>
            <a:pPr marL="171450" lvl="0" indent="-171450" algn="l" rtl="0">
              <a:spcBef>
                <a:spcPts val="0"/>
              </a:spcBef>
              <a:spcAft>
                <a:spcPts val="0"/>
              </a:spcAft>
            </a:pPr>
            <a:r>
              <a:rPr lang="en-US" dirty="0" smtClean="0"/>
              <a:t>Responsive</a:t>
            </a:r>
            <a:r>
              <a:rPr lang="en-US" baseline="0" dirty="0" smtClean="0"/>
              <a:t> - </a:t>
            </a:r>
            <a:r>
              <a:rPr lang="en-US" dirty="0" smtClean="0"/>
              <a:t>The app should fit in all the different sizes of devices. The perfect web app should be like liquid, which takes the shape of its vessel.</a:t>
            </a:r>
          </a:p>
          <a:p>
            <a:pPr marL="171450" lvl="0" indent="-171450" algn="l" rtl="0">
              <a:spcBef>
                <a:spcPts val="0"/>
              </a:spcBef>
              <a:spcAft>
                <a:spcPts val="0"/>
              </a:spcAft>
            </a:pPr>
            <a:r>
              <a:rPr lang="en-US" dirty="0" smtClean="0"/>
              <a:t>Installable</a:t>
            </a:r>
            <a:r>
              <a:rPr lang="en-US" baseline="0" dirty="0" smtClean="0"/>
              <a:t> - </a:t>
            </a:r>
            <a:r>
              <a:rPr lang="en-US" dirty="0" smtClean="0"/>
              <a:t>If we want to make web apps closer to the native apps, they have to be installable and should reside in the home screen along with other native apps, so that the user can access the PWA in one click.</a:t>
            </a:r>
          </a:p>
          <a:p>
            <a:pPr marL="171450" lvl="0" indent="-171450" algn="l" rtl="0">
              <a:spcBef>
                <a:spcPts val="0"/>
              </a:spcBef>
              <a:spcAft>
                <a:spcPts val="0"/>
              </a:spcAft>
            </a:pPr>
            <a:r>
              <a:rPr lang="en-US" dirty="0" smtClean="0"/>
              <a:t>Splash Screen</a:t>
            </a:r>
            <a:r>
              <a:rPr lang="en-US" baseline="0" dirty="0" smtClean="0"/>
              <a:t> - </a:t>
            </a:r>
            <a:r>
              <a:rPr lang="en-US" dirty="0" smtClean="0"/>
              <a:t>PWAs adds a splash screen during the startup of the app. This makes the PWA feel more like a native app </a:t>
            </a:r>
          </a:p>
          <a:p>
            <a:pPr marL="171450" lvl="0" indent="-171450" algn="l" rtl="0">
              <a:spcBef>
                <a:spcPts val="0"/>
              </a:spcBef>
              <a:spcAft>
                <a:spcPts val="0"/>
              </a:spcAft>
            </a:pPr>
            <a:r>
              <a:rPr lang="en-US" dirty="0" smtClean="0"/>
              <a:t>Highly </a:t>
            </a:r>
            <a:r>
              <a:rPr lang="en-US" dirty="0" err="1" smtClean="0"/>
              <a:t>engageable</a:t>
            </a:r>
            <a:r>
              <a:rPr lang="en-US" baseline="0" dirty="0" smtClean="0"/>
              <a:t> - </a:t>
            </a:r>
            <a:r>
              <a:rPr lang="en-US" dirty="0" smtClean="0"/>
              <a:t>The app should keep the users engaged. A PWA provides features like push notification, home screen icon, full-screen and offline first app to glorify user engagement.</a:t>
            </a:r>
            <a:endParaRPr dirty="0"/>
          </a:p>
        </p:txBody>
      </p:sp>
    </p:spTree>
    <p:extLst>
      <p:ext uri="{BB962C8B-B14F-4D97-AF65-F5344CB8AC3E}">
        <p14:creationId xmlns:p14="http://schemas.microsoft.com/office/powerpoint/2010/main" val="574643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The website you have to visit is </a:t>
            </a:r>
            <a:r>
              <a:rPr lang="en-US" dirty="0" smtClean="0">
                <a:hlinkClick r:id="rId3"/>
              </a:rPr>
              <a:t>https://bookwormz.netlify.com</a:t>
            </a:r>
            <a:r>
              <a:rPr lang="en-US" dirty="0" smtClean="0"/>
              <a:t>.</a:t>
            </a:r>
            <a:endParaRPr dirty="0"/>
          </a:p>
        </p:txBody>
      </p:sp>
    </p:spTree>
    <p:extLst>
      <p:ext uri="{BB962C8B-B14F-4D97-AF65-F5344CB8AC3E}">
        <p14:creationId xmlns:p14="http://schemas.microsoft.com/office/powerpoint/2010/main" val="3379488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328150" y="1991825"/>
            <a:ext cx="44877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600"/>
              <a:buNone/>
              <a:defRPr sz="4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1" name="Google Shape;11;p2"/>
          <p:cNvSpPr/>
          <p:nvPr/>
        </p:nvSpPr>
        <p:spPr>
          <a:xfrm rot="5400000" flipH="1">
            <a:off x="6177275" y="-42338"/>
            <a:ext cx="3688200" cy="2246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 name="Google Shape;12;p2"/>
          <p:cNvSpPr/>
          <p:nvPr/>
        </p:nvSpPr>
        <p:spPr>
          <a:xfrm rot="5400000" flipH="1">
            <a:off x="-698074" y="3247200"/>
            <a:ext cx="3573900" cy="21771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 name="Google Shape;13;p2"/>
          <p:cNvSpPr/>
          <p:nvPr/>
        </p:nvSpPr>
        <p:spPr>
          <a:xfrm rot="-5400000" flipH="1">
            <a:off x="-428544" y="2831032"/>
            <a:ext cx="2195100" cy="13380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 name="Google Shape;14;p2"/>
          <p:cNvSpPr/>
          <p:nvPr/>
        </p:nvSpPr>
        <p:spPr>
          <a:xfrm rot="-5400000" flipH="1">
            <a:off x="563748" y="2068298"/>
            <a:ext cx="1518900" cy="9255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 name="Google Shape;15;p2"/>
          <p:cNvSpPr/>
          <p:nvPr/>
        </p:nvSpPr>
        <p:spPr>
          <a:xfrm rot="5400000">
            <a:off x="-253698" y="2260564"/>
            <a:ext cx="1297200" cy="7899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 name="Google Shape;16;p2"/>
          <p:cNvSpPr/>
          <p:nvPr/>
        </p:nvSpPr>
        <p:spPr>
          <a:xfrm rot="-5400000">
            <a:off x="-192598" y="1950593"/>
            <a:ext cx="985800" cy="6006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 name="Google Shape;17;p2"/>
          <p:cNvSpPr/>
          <p:nvPr/>
        </p:nvSpPr>
        <p:spPr>
          <a:xfrm rot="5400000" flipH="1">
            <a:off x="7217675" y="1270025"/>
            <a:ext cx="2394600" cy="14589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18;p2"/>
          <p:cNvSpPr/>
          <p:nvPr/>
        </p:nvSpPr>
        <p:spPr>
          <a:xfrm rot="-5400000">
            <a:off x="7922499" y="2744289"/>
            <a:ext cx="1518600" cy="9255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19;p2"/>
          <p:cNvSpPr/>
          <p:nvPr/>
        </p:nvSpPr>
        <p:spPr>
          <a:xfrm rot="-5400000" flipH="1">
            <a:off x="7315902" y="2802275"/>
            <a:ext cx="1027800" cy="6261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 name="Google Shape;20;p2"/>
          <p:cNvSpPr/>
          <p:nvPr/>
        </p:nvSpPr>
        <p:spPr>
          <a:xfrm rot="-5400000" flipH="1">
            <a:off x="6337825" y="578875"/>
            <a:ext cx="1520100" cy="9261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8"/>
        <p:cNvGrpSpPr/>
        <p:nvPr/>
      </p:nvGrpSpPr>
      <p:grpSpPr>
        <a:xfrm>
          <a:off x="0" y="0"/>
          <a:ext cx="0" cy="0"/>
          <a:chOff x="0" y="0"/>
          <a:chExt cx="0" cy="0"/>
        </a:xfrm>
      </p:grpSpPr>
      <p:sp>
        <p:nvSpPr>
          <p:cNvPr id="49" name="Google Shape;49;p5"/>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50" name="Google Shape;50;p5"/>
          <p:cNvSpPr txBox="1">
            <a:spLocks noGrp="1"/>
          </p:cNvSpPr>
          <p:nvPr>
            <p:ph type="body" idx="1"/>
          </p:nvPr>
        </p:nvSpPr>
        <p:spPr>
          <a:xfrm>
            <a:off x="1067088" y="1650548"/>
            <a:ext cx="5972100" cy="27645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51" name="Google Shape;51;p5"/>
          <p:cNvGrpSpPr/>
          <p:nvPr/>
        </p:nvGrpSpPr>
        <p:grpSpPr>
          <a:xfrm>
            <a:off x="7395202" y="-6"/>
            <a:ext cx="1748884" cy="4013021"/>
            <a:chOff x="7395202" y="-6"/>
            <a:chExt cx="1748884" cy="4013021"/>
          </a:xfrm>
        </p:grpSpPr>
        <p:sp>
          <p:nvSpPr>
            <p:cNvPr id="52" name="Google Shape;52;p5"/>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3" name="Google Shape;53;p5"/>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5"/>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5"/>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6" name="Google Shape;56;p5"/>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7" name="Google Shape;57;p5"/>
          <p:cNvGrpSpPr/>
          <p:nvPr/>
        </p:nvGrpSpPr>
        <p:grpSpPr>
          <a:xfrm>
            <a:off x="3" y="2738679"/>
            <a:ext cx="722480" cy="2404814"/>
            <a:chOff x="3" y="2750304"/>
            <a:chExt cx="722480" cy="2404814"/>
          </a:xfrm>
        </p:grpSpPr>
        <p:sp>
          <p:nvSpPr>
            <p:cNvPr id="58" name="Google Shape;58;p5"/>
            <p:cNvSpPr/>
            <p:nvPr/>
          </p:nvSpPr>
          <p:spPr>
            <a:xfrm rot="5400000" flipH="1">
              <a:off x="-231667" y="3341328"/>
              <a:ext cx="1185900" cy="7224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9" name="Google Shape;59;p5"/>
            <p:cNvSpPr/>
            <p:nvPr/>
          </p:nvSpPr>
          <p:spPr>
            <a:xfrm rot="5400000">
              <a:off x="-158106" y="3063820"/>
              <a:ext cx="808800" cy="492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0" name="Google Shape;60;p5"/>
            <p:cNvSpPr/>
            <p:nvPr/>
          </p:nvSpPr>
          <p:spPr>
            <a:xfrm rot="-5400000" flipH="1">
              <a:off x="-173395" y="4440518"/>
              <a:ext cx="888000" cy="5412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5"/>
            <p:cNvSpPr/>
            <p:nvPr/>
          </p:nvSpPr>
          <p:spPr>
            <a:xfrm rot="-5400000">
              <a:off x="-120147" y="2870454"/>
              <a:ext cx="614700" cy="3744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5"/>
            <p:cNvSpPr/>
            <p:nvPr/>
          </p:nvSpPr>
          <p:spPr>
            <a:xfrm rot="-5400000" flipH="1">
              <a:off x="228056" y="4058304"/>
              <a:ext cx="614400" cy="3744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5"/>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64"/>
        <p:cNvGrpSpPr/>
        <p:nvPr/>
      </p:nvGrpSpPr>
      <p:grpSpPr>
        <a:xfrm>
          <a:off x="0" y="0"/>
          <a:ext cx="0" cy="0"/>
          <a:chOff x="0" y="0"/>
          <a:chExt cx="0" cy="0"/>
        </a:xfrm>
      </p:grpSpPr>
      <p:sp>
        <p:nvSpPr>
          <p:cNvPr id="65" name="Google Shape;65;p6"/>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6" name="Google Shape;66;p6"/>
          <p:cNvSpPr txBox="1">
            <a:spLocks noGrp="1"/>
          </p:cNvSpPr>
          <p:nvPr>
            <p:ph type="body" idx="1"/>
          </p:nvPr>
        </p:nvSpPr>
        <p:spPr>
          <a:xfrm>
            <a:off x="1067100" y="1706950"/>
            <a:ext cx="2977800" cy="32187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67" name="Google Shape;67;p6"/>
          <p:cNvSpPr txBox="1">
            <a:spLocks noGrp="1"/>
          </p:cNvSpPr>
          <p:nvPr>
            <p:ph type="body" idx="2"/>
          </p:nvPr>
        </p:nvSpPr>
        <p:spPr>
          <a:xfrm>
            <a:off x="4224149" y="1706950"/>
            <a:ext cx="2977800" cy="32187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grpSp>
        <p:nvGrpSpPr>
          <p:cNvPr id="68" name="Google Shape;68;p6"/>
          <p:cNvGrpSpPr/>
          <p:nvPr/>
        </p:nvGrpSpPr>
        <p:grpSpPr>
          <a:xfrm>
            <a:off x="7395202" y="-6"/>
            <a:ext cx="1748884" cy="4013021"/>
            <a:chOff x="7395202" y="-6"/>
            <a:chExt cx="1748884" cy="4013021"/>
          </a:xfrm>
        </p:grpSpPr>
        <p:sp>
          <p:nvSpPr>
            <p:cNvPr id="69" name="Google Shape;69;p6"/>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0" name="Google Shape;70;p6"/>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6"/>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6"/>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3" name="Google Shape;73;p6"/>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74" name="Google Shape;74;p6"/>
          <p:cNvGrpSpPr/>
          <p:nvPr/>
        </p:nvGrpSpPr>
        <p:grpSpPr>
          <a:xfrm>
            <a:off x="3" y="2738679"/>
            <a:ext cx="722480" cy="2404814"/>
            <a:chOff x="3" y="2750304"/>
            <a:chExt cx="722480" cy="2404814"/>
          </a:xfrm>
        </p:grpSpPr>
        <p:sp>
          <p:nvSpPr>
            <p:cNvPr id="75" name="Google Shape;75;p6"/>
            <p:cNvSpPr/>
            <p:nvPr/>
          </p:nvSpPr>
          <p:spPr>
            <a:xfrm rot="5400000" flipH="1">
              <a:off x="-231667" y="3341328"/>
              <a:ext cx="1185900" cy="7224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6" name="Google Shape;76;p6"/>
            <p:cNvSpPr/>
            <p:nvPr/>
          </p:nvSpPr>
          <p:spPr>
            <a:xfrm rot="5400000">
              <a:off x="-158106" y="3063820"/>
              <a:ext cx="808800" cy="492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6"/>
            <p:cNvSpPr/>
            <p:nvPr/>
          </p:nvSpPr>
          <p:spPr>
            <a:xfrm rot="-5400000" flipH="1">
              <a:off x="-173395" y="4440518"/>
              <a:ext cx="888000" cy="5412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6"/>
            <p:cNvSpPr/>
            <p:nvPr/>
          </p:nvSpPr>
          <p:spPr>
            <a:xfrm rot="-5400000">
              <a:off x="-120147" y="2870454"/>
              <a:ext cx="614700" cy="3744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9" name="Google Shape;79;p6"/>
            <p:cNvSpPr/>
            <p:nvPr/>
          </p:nvSpPr>
          <p:spPr>
            <a:xfrm rot="-5400000" flipH="1">
              <a:off x="228056" y="4058304"/>
              <a:ext cx="614400" cy="3744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80" name="Google Shape;80;p6"/>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81"/>
        <p:cNvGrpSpPr/>
        <p:nvPr/>
      </p:nvGrpSpPr>
      <p:grpSpPr>
        <a:xfrm>
          <a:off x="0" y="0"/>
          <a:ext cx="0" cy="0"/>
          <a:chOff x="0" y="0"/>
          <a:chExt cx="0" cy="0"/>
        </a:xfrm>
      </p:grpSpPr>
      <p:sp>
        <p:nvSpPr>
          <p:cNvPr id="82" name="Google Shape;82;p7"/>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 name="Google Shape;83;p7"/>
          <p:cNvSpPr txBox="1">
            <a:spLocks noGrp="1"/>
          </p:cNvSpPr>
          <p:nvPr>
            <p:ph type="body" idx="1"/>
          </p:nvPr>
        </p:nvSpPr>
        <p:spPr>
          <a:xfrm>
            <a:off x="1067100" y="1676800"/>
            <a:ext cx="2024100" cy="32490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84" name="Google Shape;84;p7"/>
          <p:cNvSpPr txBox="1">
            <a:spLocks noGrp="1"/>
          </p:cNvSpPr>
          <p:nvPr>
            <p:ph type="body" idx="2"/>
          </p:nvPr>
        </p:nvSpPr>
        <p:spPr>
          <a:xfrm>
            <a:off x="3194801" y="1676800"/>
            <a:ext cx="2024100" cy="32490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85" name="Google Shape;85;p7"/>
          <p:cNvSpPr txBox="1">
            <a:spLocks noGrp="1"/>
          </p:cNvSpPr>
          <p:nvPr>
            <p:ph type="body" idx="3"/>
          </p:nvPr>
        </p:nvSpPr>
        <p:spPr>
          <a:xfrm>
            <a:off x="5322501" y="1676800"/>
            <a:ext cx="2024100" cy="32490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grpSp>
        <p:nvGrpSpPr>
          <p:cNvPr id="86" name="Google Shape;86;p7"/>
          <p:cNvGrpSpPr/>
          <p:nvPr/>
        </p:nvGrpSpPr>
        <p:grpSpPr>
          <a:xfrm>
            <a:off x="7395202" y="-6"/>
            <a:ext cx="1748884" cy="4013021"/>
            <a:chOff x="7395202" y="-6"/>
            <a:chExt cx="1748884" cy="4013021"/>
          </a:xfrm>
        </p:grpSpPr>
        <p:sp>
          <p:nvSpPr>
            <p:cNvPr id="87" name="Google Shape;87;p7"/>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8" name="Google Shape;88;p7"/>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9" name="Google Shape;89;p7"/>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0" name="Google Shape;90;p7"/>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1" name="Google Shape;91;p7"/>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92" name="Google Shape;92;p7"/>
          <p:cNvGrpSpPr/>
          <p:nvPr/>
        </p:nvGrpSpPr>
        <p:grpSpPr>
          <a:xfrm>
            <a:off x="3" y="2738679"/>
            <a:ext cx="722480" cy="2404814"/>
            <a:chOff x="3" y="2750304"/>
            <a:chExt cx="722480" cy="2404814"/>
          </a:xfrm>
        </p:grpSpPr>
        <p:sp>
          <p:nvSpPr>
            <p:cNvPr id="93" name="Google Shape;93;p7"/>
            <p:cNvSpPr/>
            <p:nvPr/>
          </p:nvSpPr>
          <p:spPr>
            <a:xfrm rot="5400000" flipH="1">
              <a:off x="-231667" y="3341328"/>
              <a:ext cx="1185900" cy="7224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4" name="Google Shape;94;p7"/>
            <p:cNvSpPr/>
            <p:nvPr/>
          </p:nvSpPr>
          <p:spPr>
            <a:xfrm rot="5400000">
              <a:off x="-158106" y="3063820"/>
              <a:ext cx="808800" cy="492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5" name="Google Shape;95;p7"/>
            <p:cNvSpPr/>
            <p:nvPr/>
          </p:nvSpPr>
          <p:spPr>
            <a:xfrm rot="-5400000" flipH="1">
              <a:off x="-173395" y="4440518"/>
              <a:ext cx="888000" cy="5412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6" name="Google Shape;96;p7"/>
            <p:cNvSpPr/>
            <p:nvPr/>
          </p:nvSpPr>
          <p:spPr>
            <a:xfrm rot="-5400000">
              <a:off x="-120147" y="2870454"/>
              <a:ext cx="614700" cy="3744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7" name="Google Shape;97;p7"/>
            <p:cNvSpPr/>
            <p:nvPr/>
          </p:nvSpPr>
          <p:spPr>
            <a:xfrm rot="-5400000" flipH="1">
              <a:off x="228056" y="4058304"/>
              <a:ext cx="614400" cy="3744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98" name="Google Shape;98;p7"/>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8"/>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101" name="Google Shape;101;p8"/>
          <p:cNvGrpSpPr/>
          <p:nvPr/>
        </p:nvGrpSpPr>
        <p:grpSpPr>
          <a:xfrm>
            <a:off x="7395202" y="-6"/>
            <a:ext cx="1748884" cy="4013021"/>
            <a:chOff x="7395202" y="-6"/>
            <a:chExt cx="1748884" cy="4013021"/>
          </a:xfrm>
        </p:grpSpPr>
        <p:sp>
          <p:nvSpPr>
            <p:cNvPr id="102" name="Google Shape;102;p8"/>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3" name="Google Shape;103;p8"/>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8"/>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8"/>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6" name="Google Shape;106;p8"/>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107" name="Google Shape;107;p8"/>
          <p:cNvGrpSpPr/>
          <p:nvPr/>
        </p:nvGrpSpPr>
        <p:grpSpPr>
          <a:xfrm>
            <a:off x="3" y="2738679"/>
            <a:ext cx="722480" cy="2404814"/>
            <a:chOff x="3" y="2750304"/>
            <a:chExt cx="722480" cy="2404814"/>
          </a:xfrm>
        </p:grpSpPr>
        <p:sp>
          <p:nvSpPr>
            <p:cNvPr id="108" name="Google Shape;108;p8"/>
            <p:cNvSpPr/>
            <p:nvPr/>
          </p:nvSpPr>
          <p:spPr>
            <a:xfrm rot="5400000" flipH="1">
              <a:off x="-231667" y="3341328"/>
              <a:ext cx="1185900" cy="7224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9" name="Google Shape;109;p8"/>
            <p:cNvSpPr/>
            <p:nvPr/>
          </p:nvSpPr>
          <p:spPr>
            <a:xfrm rot="5400000">
              <a:off x="-158106" y="3063820"/>
              <a:ext cx="808800" cy="492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8"/>
            <p:cNvSpPr/>
            <p:nvPr/>
          </p:nvSpPr>
          <p:spPr>
            <a:xfrm rot="-5400000" flipH="1">
              <a:off x="-173395" y="4440518"/>
              <a:ext cx="888000" cy="5412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8"/>
            <p:cNvSpPr/>
            <p:nvPr/>
          </p:nvSpPr>
          <p:spPr>
            <a:xfrm rot="-5400000">
              <a:off x="-120147" y="2870454"/>
              <a:ext cx="614700" cy="3744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 name="Google Shape;112;p8"/>
            <p:cNvSpPr/>
            <p:nvPr/>
          </p:nvSpPr>
          <p:spPr>
            <a:xfrm rot="-5400000" flipH="1">
              <a:off x="228056" y="4058304"/>
              <a:ext cx="614400" cy="3744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13" name="Google Shape;113;p8"/>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mall" type="blank">
  <p:cSld name="BLANK">
    <p:spTree>
      <p:nvGrpSpPr>
        <p:cNvPr id="1" name="Shape 129"/>
        <p:cNvGrpSpPr/>
        <p:nvPr/>
      </p:nvGrpSpPr>
      <p:grpSpPr>
        <a:xfrm>
          <a:off x="0" y="0"/>
          <a:ext cx="0" cy="0"/>
          <a:chOff x="0" y="0"/>
          <a:chExt cx="0" cy="0"/>
        </a:xfrm>
      </p:grpSpPr>
      <p:grpSp>
        <p:nvGrpSpPr>
          <p:cNvPr id="130" name="Google Shape;130;p10"/>
          <p:cNvGrpSpPr/>
          <p:nvPr/>
        </p:nvGrpSpPr>
        <p:grpSpPr>
          <a:xfrm>
            <a:off x="7934863" y="4"/>
            <a:ext cx="1209179" cy="2774603"/>
            <a:chOff x="7395202" y="-6"/>
            <a:chExt cx="1748884" cy="4013021"/>
          </a:xfrm>
        </p:grpSpPr>
        <p:sp>
          <p:nvSpPr>
            <p:cNvPr id="131" name="Google Shape;131;p10"/>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2" name="Google Shape;132;p10"/>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3" name="Google Shape;133;p10"/>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4" name="Google Shape;134;p10"/>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10"/>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136" name="Google Shape;136;p10"/>
          <p:cNvGrpSpPr/>
          <p:nvPr/>
        </p:nvGrpSpPr>
        <p:grpSpPr>
          <a:xfrm>
            <a:off x="-1" y="2232486"/>
            <a:ext cx="874634" cy="2911268"/>
            <a:chOff x="3" y="2750304"/>
            <a:chExt cx="722480" cy="2404814"/>
          </a:xfrm>
        </p:grpSpPr>
        <p:sp>
          <p:nvSpPr>
            <p:cNvPr id="137" name="Google Shape;137;p10"/>
            <p:cNvSpPr/>
            <p:nvPr/>
          </p:nvSpPr>
          <p:spPr>
            <a:xfrm rot="5400000" flipH="1">
              <a:off x="-231667" y="3341328"/>
              <a:ext cx="1185900" cy="7224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8" name="Google Shape;138;p10"/>
            <p:cNvSpPr/>
            <p:nvPr/>
          </p:nvSpPr>
          <p:spPr>
            <a:xfrm rot="5400000">
              <a:off x="-158106" y="3063820"/>
              <a:ext cx="808800" cy="492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9" name="Google Shape;139;p10"/>
            <p:cNvSpPr/>
            <p:nvPr/>
          </p:nvSpPr>
          <p:spPr>
            <a:xfrm rot="-5400000" flipH="1">
              <a:off x="-173395" y="4440518"/>
              <a:ext cx="888000" cy="5412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0" name="Google Shape;140;p10"/>
            <p:cNvSpPr/>
            <p:nvPr/>
          </p:nvSpPr>
          <p:spPr>
            <a:xfrm rot="-5400000">
              <a:off x="-120147" y="2870454"/>
              <a:ext cx="614700" cy="3744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1" name="Google Shape;141;p10"/>
            <p:cNvSpPr/>
            <p:nvPr/>
          </p:nvSpPr>
          <p:spPr>
            <a:xfrm rot="-5400000" flipH="1">
              <a:off x="228056" y="4058304"/>
              <a:ext cx="614400" cy="3744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2" name="Google Shape;142;p10"/>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green gradient">
  <p:cSld name="BLANK_2">
    <p:bg>
      <p:bgPr>
        <a:gradFill>
          <a:gsLst>
            <a:gs pos="0">
              <a:srgbClr val="33CCCC"/>
            </a:gs>
            <a:gs pos="100000">
              <a:srgbClr val="66FF33"/>
            </a:gs>
          </a:gsLst>
          <a:lin ang="5400700" scaled="0"/>
        </a:gradFill>
        <a:effectLst/>
      </p:bgPr>
    </p:bg>
    <p:spTree>
      <p:nvGrpSpPr>
        <p:cNvPr id="1" name="Shape 143"/>
        <p:cNvGrpSpPr/>
        <p:nvPr/>
      </p:nvGrpSpPr>
      <p:grpSpPr>
        <a:xfrm>
          <a:off x="0" y="0"/>
          <a:ext cx="0" cy="0"/>
          <a:chOff x="0" y="0"/>
          <a:chExt cx="0" cy="0"/>
        </a:xfrm>
      </p:grpSpPr>
      <p:sp>
        <p:nvSpPr>
          <p:cNvPr id="144" name="Google Shape;144;p11"/>
          <p:cNvSpPr/>
          <p:nvPr/>
        </p:nvSpPr>
        <p:spPr>
          <a:xfrm rot="5400000" flipH="1">
            <a:off x="7987921" y="280747"/>
            <a:ext cx="1436798" cy="875312"/>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5" name="Google Shape;145;p11"/>
          <p:cNvSpPr/>
          <p:nvPr/>
        </p:nvSpPr>
        <p:spPr>
          <a:xfrm rot="5400000" flipH="1">
            <a:off x="7711954" y="1152043"/>
            <a:ext cx="1779871" cy="1084184"/>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6" name="Google Shape;146;p11"/>
          <p:cNvSpPr/>
          <p:nvPr/>
        </p:nvSpPr>
        <p:spPr>
          <a:xfrm rot="-5400000">
            <a:off x="8367254" y="1879297"/>
            <a:ext cx="965333" cy="588243"/>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7" name="Google Shape;147;p11"/>
          <p:cNvSpPr/>
          <p:nvPr/>
        </p:nvSpPr>
        <p:spPr>
          <a:xfrm rot="-5400000">
            <a:off x="7784794" y="375252"/>
            <a:ext cx="768076" cy="46794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11"/>
          <p:cNvSpPr/>
          <p:nvPr/>
        </p:nvSpPr>
        <p:spPr>
          <a:xfrm rot="-5400000" flipH="1">
            <a:off x="8520892" y="2338195"/>
            <a:ext cx="542403" cy="330420"/>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11"/>
          <p:cNvSpPr/>
          <p:nvPr/>
        </p:nvSpPr>
        <p:spPr>
          <a:xfrm rot="5400000" flipH="1">
            <a:off x="-280461" y="2947980"/>
            <a:ext cx="1435651" cy="874537"/>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0" name="Google Shape;150;p11"/>
          <p:cNvSpPr/>
          <p:nvPr/>
        </p:nvSpPr>
        <p:spPr>
          <a:xfrm rot="5400000">
            <a:off x="-191408" y="2612028"/>
            <a:ext cx="979133" cy="595978"/>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1" name="Google Shape;151;p11"/>
          <p:cNvSpPr/>
          <p:nvPr/>
        </p:nvSpPr>
        <p:spPr>
          <a:xfrm rot="-5400000" flipH="1">
            <a:off x="-209916" y="4278659"/>
            <a:ext cx="1075013" cy="655177"/>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2" name="Google Shape;152;p11"/>
          <p:cNvSpPr/>
          <p:nvPr/>
        </p:nvSpPr>
        <p:spPr>
          <a:xfrm rot="-5400000">
            <a:off x="-145454" y="2377940"/>
            <a:ext cx="744156" cy="453249"/>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3" name="Google Shape;153;p11"/>
          <p:cNvSpPr/>
          <p:nvPr/>
        </p:nvSpPr>
        <p:spPr>
          <a:xfrm rot="-5400000" flipH="1">
            <a:off x="276080" y="3815951"/>
            <a:ext cx="743793" cy="453249"/>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4" name="Google Shape;154;p11"/>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big">
  <p:cSld name="BLANK_1">
    <p:spTree>
      <p:nvGrpSpPr>
        <p:cNvPr id="1" name="Shape 179"/>
        <p:cNvGrpSpPr/>
        <p:nvPr/>
      </p:nvGrpSpPr>
      <p:grpSpPr>
        <a:xfrm>
          <a:off x="0" y="0"/>
          <a:ext cx="0" cy="0"/>
          <a:chOff x="0" y="0"/>
          <a:chExt cx="0" cy="0"/>
        </a:xfrm>
      </p:grpSpPr>
      <p:grpSp>
        <p:nvGrpSpPr>
          <p:cNvPr id="180" name="Google Shape;180;p14"/>
          <p:cNvGrpSpPr/>
          <p:nvPr/>
        </p:nvGrpSpPr>
        <p:grpSpPr>
          <a:xfrm>
            <a:off x="7395202" y="-6"/>
            <a:ext cx="1748884" cy="4013021"/>
            <a:chOff x="7395202" y="-6"/>
            <a:chExt cx="1748884" cy="4013021"/>
          </a:xfrm>
        </p:grpSpPr>
        <p:sp>
          <p:nvSpPr>
            <p:cNvPr id="181" name="Google Shape;181;p14"/>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4"/>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3" name="Google Shape;183;p14"/>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4" name="Google Shape;184;p14"/>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5" name="Google Shape;185;p14"/>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6" name="Google Shape;186;p14"/>
          <p:cNvSpPr/>
          <p:nvPr/>
        </p:nvSpPr>
        <p:spPr>
          <a:xfrm rot="5400000" flipH="1">
            <a:off x="-479615" y="1845054"/>
            <a:ext cx="2455200" cy="14958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7" name="Google Shape;187;p14"/>
          <p:cNvSpPr/>
          <p:nvPr/>
        </p:nvSpPr>
        <p:spPr>
          <a:xfrm rot="5400000">
            <a:off x="-262152" y="1526813"/>
            <a:ext cx="1340700" cy="816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4"/>
          <p:cNvSpPr/>
          <p:nvPr/>
        </p:nvSpPr>
        <p:spPr>
          <a:xfrm rot="-5400000" flipH="1">
            <a:off x="-358955" y="3663589"/>
            <a:ext cx="1838400" cy="11205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4"/>
          <p:cNvSpPr/>
          <p:nvPr/>
        </p:nvSpPr>
        <p:spPr>
          <a:xfrm rot="-5400000">
            <a:off x="-199052" y="1206482"/>
            <a:ext cx="1018800" cy="6207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0" name="Google Shape;190;p14"/>
          <p:cNvSpPr/>
          <p:nvPr/>
        </p:nvSpPr>
        <p:spPr>
          <a:xfrm rot="-5400000" flipH="1">
            <a:off x="472234" y="3024661"/>
            <a:ext cx="1272000" cy="7752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1" name="Google Shape;191;p1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041F3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7088" y="912850"/>
            <a:ext cx="5972100" cy="6360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1pPr>
            <a:lvl2pPr lvl="1">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2pPr>
            <a:lvl3pPr lvl="2">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3pPr>
            <a:lvl4pPr lvl="3">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4pPr>
            <a:lvl5pPr lvl="4">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5pPr>
            <a:lvl6pPr lvl="5">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6pPr>
            <a:lvl7pPr lvl="6">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7pPr>
            <a:lvl8pPr lvl="7">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8pPr>
            <a:lvl9pPr lvl="8">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9pPr>
          </a:lstStyle>
          <a:p>
            <a:endParaRPr/>
          </a:p>
        </p:txBody>
      </p:sp>
      <p:sp>
        <p:nvSpPr>
          <p:cNvPr id="7" name="Google Shape;7;p1"/>
          <p:cNvSpPr txBox="1">
            <a:spLocks noGrp="1"/>
          </p:cNvSpPr>
          <p:nvPr>
            <p:ph type="body" idx="1"/>
          </p:nvPr>
        </p:nvSpPr>
        <p:spPr>
          <a:xfrm>
            <a:off x="1067088" y="1650548"/>
            <a:ext cx="5972100" cy="27645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rgbClr val="1C4587"/>
              </a:buClr>
              <a:buSzPts val="2400"/>
              <a:buFont typeface="Hind"/>
              <a:buChar char="›"/>
              <a:defRPr sz="2400">
                <a:solidFill>
                  <a:srgbClr val="FFFFFF"/>
                </a:solidFill>
                <a:latin typeface="Hind"/>
                <a:ea typeface="Hind"/>
                <a:cs typeface="Hind"/>
                <a:sym typeface="Hind"/>
              </a:defRPr>
            </a:lvl1pPr>
            <a:lvl2pPr marL="914400" lvl="1"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2pPr>
            <a:lvl3pPr marL="1371600" lvl="2"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3pPr>
            <a:lvl4pPr marL="1828800" lvl="3"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4pPr>
            <a:lvl5pPr marL="2286000" lvl="4"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5pPr>
            <a:lvl6pPr marL="2743200" lvl="5"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6pPr>
            <a:lvl7pPr marL="3200400" lvl="6"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7pPr>
            <a:lvl8pPr marL="3657600" lvl="7"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8pPr>
            <a:lvl9pPr marL="4114800" lvl="8"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9pPr>
          </a:lstStyle>
          <a:p>
            <a:endParaRPr/>
          </a:p>
        </p:txBody>
      </p:sp>
      <p:sp>
        <p:nvSpPr>
          <p:cNvPr id="8" name="Google Shape;8;p1"/>
          <p:cNvSpPr txBox="1">
            <a:spLocks noGrp="1"/>
          </p:cNvSpPr>
          <p:nvPr>
            <p:ph type="sldNum" idx="12"/>
          </p:nvPr>
        </p:nvSpPr>
        <p:spPr>
          <a:xfrm>
            <a:off x="8556775" y="4812625"/>
            <a:ext cx="587100" cy="330900"/>
          </a:xfrm>
          <a:prstGeom prst="rect">
            <a:avLst/>
          </a:prstGeom>
          <a:noFill/>
          <a:ln>
            <a:noFill/>
          </a:ln>
        </p:spPr>
        <p:txBody>
          <a:bodyPr spcFirstLastPara="1" wrap="square" lIns="91425" tIns="91425" rIns="91425" bIns="91425" anchor="t" anchorCtr="0">
            <a:noAutofit/>
          </a:bodyPr>
          <a:lstStyle>
            <a:lvl1pPr lvl="0" algn="r">
              <a:buNone/>
              <a:defRPr sz="1100">
                <a:solidFill>
                  <a:srgbClr val="FFFFFF"/>
                </a:solidFill>
                <a:latin typeface="Hind"/>
                <a:ea typeface="Hind"/>
                <a:cs typeface="Hind"/>
                <a:sym typeface="Hind"/>
              </a:defRPr>
            </a:lvl1pPr>
            <a:lvl2pPr lvl="1" algn="r">
              <a:buNone/>
              <a:defRPr sz="1100">
                <a:solidFill>
                  <a:srgbClr val="FFFFFF"/>
                </a:solidFill>
                <a:latin typeface="Hind"/>
                <a:ea typeface="Hind"/>
                <a:cs typeface="Hind"/>
                <a:sym typeface="Hind"/>
              </a:defRPr>
            </a:lvl2pPr>
            <a:lvl3pPr lvl="2" algn="r">
              <a:buNone/>
              <a:defRPr sz="1100">
                <a:solidFill>
                  <a:srgbClr val="FFFFFF"/>
                </a:solidFill>
                <a:latin typeface="Hind"/>
                <a:ea typeface="Hind"/>
                <a:cs typeface="Hind"/>
                <a:sym typeface="Hind"/>
              </a:defRPr>
            </a:lvl3pPr>
            <a:lvl4pPr lvl="3" algn="r">
              <a:buNone/>
              <a:defRPr sz="1100">
                <a:solidFill>
                  <a:srgbClr val="FFFFFF"/>
                </a:solidFill>
                <a:latin typeface="Hind"/>
                <a:ea typeface="Hind"/>
                <a:cs typeface="Hind"/>
                <a:sym typeface="Hind"/>
              </a:defRPr>
            </a:lvl4pPr>
            <a:lvl5pPr lvl="4" algn="r">
              <a:buNone/>
              <a:defRPr sz="1100">
                <a:solidFill>
                  <a:srgbClr val="FFFFFF"/>
                </a:solidFill>
                <a:latin typeface="Hind"/>
                <a:ea typeface="Hind"/>
                <a:cs typeface="Hind"/>
                <a:sym typeface="Hind"/>
              </a:defRPr>
            </a:lvl5pPr>
            <a:lvl6pPr lvl="5" algn="r">
              <a:buNone/>
              <a:defRPr sz="1100">
                <a:solidFill>
                  <a:srgbClr val="FFFFFF"/>
                </a:solidFill>
                <a:latin typeface="Hind"/>
                <a:ea typeface="Hind"/>
                <a:cs typeface="Hind"/>
                <a:sym typeface="Hind"/>
              </a:defRPr>
            </a:lvl6pPr>
            <a:lvl7pPr lvl="6" algn="r">
              <a:buNone/>
              <a:defRPr sz="1100">
                <a:solidFill>
                  <a:srgbClr val="FFFFFF"/>
                </a:solidFill>
                <a:latin typeface="Hind"/>
                <a:ea typeface="Hind"/>
                <a:cs typeface="Hind"/>
                <a:sym typeface="Hind"/>
              </a:defRPr>
            </a:lvl7pPr>
            <a:lvl8pPr lvl="7" algn="r">
              <a:buNone/>
              <a:defRPr sz="1100">
                <a:solidFill>
                  <a:srgbClr val="FFFFFF"/>
                </a:solidFill>
                <a:latin typeface="Hind"/>
                <a:ea typeface="Hind"/>
                <a:cs typeface="Hind"/>
                <a:sym typeface="Hind"/>
              </a:defRPr>
            </a:lvl8pPr>
            <a:lvl9pPr lvl="8" algn="r">
              <a:buNone/>
              <a:defRPr sz="1100">
                <a:solidFill>
                  <a:srgbClr val="FFFFFF"/>
                </a:solidFill>
                <a:latin typeface="Hind"/>
                <a:ea typeface="Hind"/>
                <a:cs typeface="Hind"/>
                <a:sym typeface="Hin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6" r:id="rId6"/>
    <p:sldLayoutId id="2147483657" r:id="rId7"/>
    <p:sldLayoutId id="2147483660"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5"/>
          <p:cNvSpPr txBox="1">
            <a:spLocks noGrp="1"/>
          </p:cNvSpPr>
          <p:nvPr>
            <p:ph type="ctrTitle"/>
          </p:nvPr>
        </p:nvSpPr>
        <p:spPr>
          <a:xfrm>
            <a:off x="2148113" y="1991825"/>
            <a:ext cx="4869543"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Application Development</a:t>
            </a:r>
            <a:br>
              <a:rPr lang="en" dirty="0" smtClean="0"/>
            </a:br>
            <a:r>
              <a:rPr lang="en" dirty="0" smtClean="0"/>
              <a:t>Task #4</a:t>
            </a:r>
            <a:endParaRPr dirty="0"/>
          </a:p>
        </p:txBody>
      </p:sp>
    </p:spTree>
    <p:extLst>
      <p:ext uri="{BB962C8B-B14F-4D97-AF65-F5344CB8AC3E}">
        <p14:creationId xmlns:p14="http://schemas.microsoft.com/office/powerpoint/2010/main" val="32499077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37"/>
          <p:cNvSpPr/>
          <p:nvPr/>
        </p:nvSpPr>
        <p:spPr>
          <a:xfrm>
            <a:off x="3076725" y="896774"/>
            <a:ext cx="4596701" cy="357858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noFill/>
          <a:ln w="9525" cap="flat" cmpd="sng">
            <a:solidFill>
              <a:srgbClr val="6699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7"/>
          <p:cNvSpPr>
            <a:spLocks/>
          </p:cNvSpPr>
          <p:nvPr/>
        </p:nvSpPr>
        <p:spPr>
          <a:xfrm>
            <a:off x="3245635" y="1086811"/>
            <a:ext cx="2186058" cy="2689500"/>
          </a:xfrm>
          <a:prstGeom prst="rect">
            <a:avLst/>
          </a:prstGeom>
          <a:blipFill>
            <a:blip r:embed="rId3"/>
            <a:srcRect/>
            <a:stretch>
              <a:fillRect r="-92676"/>
            </a:stretch>
          </a:blip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Hind"/>
                <a:ea typeface="Hind"/>
                <a:cs typeface="Hind"/>
                <a:sym typeface="Hind"/>
              </a:rPr>
              <a:t>Place your screenshot here</a:t>
            </a:r>
            <a:endParaRPr sz="1000">
              <a:solidFill>
                <a:srgbClr val="FFFFFF"/>
              </a:solidFill>
              <a:latin typeface="Hind"/>
              <a:ea typeface="Hind"/>
              <a:cs typeface="Hind"/>
              <a:sym typeface="Hind"/>
            </a:endParaRPr>
          </a:p>
        </p:txBody>
      </p:sp>
      <p:sp>
        <p:nvSpPr>
          <p:cNvPr id="397" name="Google Shape;397;p37"/>
          <p:cNvSpPr txBox="1">
            <a:spLocks noGrp="1"/>
          </p:cNvSpPr>
          <p:nvPr>
            <p:ph type="body" idx="4294967295"/>
          </p:nvPr>
        </p:nvSpPr>
        <p:spPr>
          <a:xfrm>
            <a:off x="246215" y="530208"/>
            <a:ext cx="2683300" cy="15393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sz="1800" b="1" dirty="0">
                <a:solidFill>
                  <a:srgbClr val="6699FF"/>
                </a:solidFill>
              </a:rPr>
              <a:t>DESKTOP</a:t>
            </a:r>
            <a:r>
              <a:rPr lang="en" sz="1800" b="1" dirty="0"/>
              <a:t> </a:t>
            </a:r>
            <a:r>
              <a:rPr lang="en-US" sz="1800" b="1" dirty="0" smtClean="0"/>
              <a:t>VIEW</a:t>
            </a:r>
            <a:endParaRPr sz="1800" b="1" dirty="0"/>
          </a:p>
          <a:p>
            <a:pPr marL="0" lvl="0" indent="0" algn="l" rtl="0">
              <a:spcBef>
                <a:spcPts val="600"/>
              </a:spcBef>
              <a:spcAft>
                <a:spcPts val="0"/>
              </a:spcAft>
              <a:buNone/>
            </a:pPr>
            <a:r>
              <a:rPr lang="en" sz="1800" dirty="0" smtClean="0"/>
              <a:t>BookWorm in all it’s glory! </a:t>
            </a:r>
            <a:r>
              <a:rPr lang="en" sz="1800" dirty="0" smtClean="0"/>
              <a:t>Hosted at bookwormz.netlify.com!</a:t>
            </a:r>
            <a:endParaRPr sz="1800" dirty="0"/>
          </a:p>
        </p:txBody>
      </p:sp>
      <p:sp>
        <p:nvSpPr>
          <p:cNvPr id="398" name="Google Shape;398;p37"/>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50152" r="-716"/>
          <a:stretch/>
        </p:blipFill>
        <p:spPr>
          <a:xfrm>
            <a:off x="5431693" y="1086811"/>
            <a:ext cx="2094523" cy="2689500"/>
          </a:xfrm>
          <a:prstGeom prst="rect">
            <a:avLst/>
          </a:prstGeom>
        </p:spPr>
      </p:pic>
    </p:spTree>
    <p:extLst>
      <p:ext uri="{BB962C8B-B14F-4D97-AF65-F5344CB8AC3E}">
        <p14:creationId xmlns:p14="http://schemas.microsoft.com/office/powerpoint/2010/main" val="19746679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4"/>
          <p:cNvSpPr/>
          <p:nvPr/>
        </p:nvSpPr>
        <p:spPr>
          <a:xfrm>
            <a:off x="5146810" y="489800"/>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noFill/>
          <a:ln w="9525" cap="flat" cmpd="sng">
            <a:solidFill>
              <a:srgbClr val="33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txBox="1">
            <a:spLocks noGrp="1"/>
          </p:cNvSpPr>
          <p:nvPr>
            <p:ph type="body" idx="4294967295"/>
          </p:nvPr>
        </p:nvSpPr>
        <p:spPr>
          <a:xfrm>
            <a:off x="1319150" y="671150"/>
            <a:ext cx="3240000" cy="3356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sz="1800" b="1" dirty="0">
                <a:solidFill>
                  <a:srgbClr val="33CCCC"/>
                </a:solidFill>
              </a:rPr>
              <a:t>ANDROID</a:t>
            </a:r>
            <a:r>
              <a:rPr lang="en" sz="1800" b="1" dirty="0"/>
              <a:t> </a:t>
            </a:r>
            <a:r>
              <a:rPr lang="en-US" sz="1800" b="1" dirty="0" smtClean="0"/>
              <a:t>VIEW</a:t>
            </a:r>
            <a:endParaRPr sz="1800" b="1" dirty="0"/>
          </a:p>
          <a:p>
            <a:pPr marL="0" lvl="0" indent="0" algn="l" rtl="0">
              <a:spcBef>
                <a:spcPts val="600"/>
              </a:spcBef>
              <a:spcAft>
                <a:spcPts val="0"/>
              </a:spcAft>
              <a:buNone/>
            </a:pPr>
            <a:r>
              <a:rPr lang="en" sz="1800" dirty="0" smtClean="0"/>
              <a:t>BookWorm works well and can be installed on all android versions of any brand!</a:t>
            </a:r>
            <a:endParaRPr sz="1800" dirty="0"/>
          </a:p>
        </p:txBody>
      </p:sp>
      <p:sp>
        <p:nvSpPr>
          <p:cNvPr id="373" name="Google Shape;373;p34"/>
          <p:cNvSpPr/>
          <p:nvPr/>
        </p:nvSpPr>
        <p:spPr>
          <a:xfrm>
            <a:off x="5240120" y="831181"/>
            <a:ext cx="1888500" cy="3356100"/>
          </a:xfrm>
          <a:prstGeom prst="rect">
            <a:avLst/>
          </a:prstGeom>
          <a:blipFill>
            <a:blip r:embed="rId3"/>
            <a:stretch>
              <a:fillRect/>
            </a:stretch>
          </a:bli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FFFFFF"/>
              </a:solidFill>
              <a:latin typeface="Hind"/>
              <a:ea typeface="Hind"/>
              <a:cs typeface="Hind"/>
              <a:sym typeface="Hind"/>
            </a:endParaRPr>
          </a:p>
        </p:txBody>
      </p:sp>
      <p:sp>
        <p:nvSpPr>
          <p:cNvPr id="374" name="Google Shape;374;p3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1010821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5"/>
          <p:cNvSpPr/>
          <p:nvPr/>
        </p:nvSpPr>
        <p:spPr>
          <a:xfrm>
            <a:off x="5534021" y="623036"/>
            <a:ext cx="1863608" cy="3921828"/>
          </a:xfrm>
          <a:custGeom>
            <a:avLst/>
            <a:gdLst/>
            <a:ahLst/>
            <a:cxnLst/>
            <a:rect l="l" t="t" r="r" b="b"/>
            <a:pathLst>
              <a:path w="25999" h="54713" extrusionOk="0">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noFill/>
          <a:ln w="9525" cap="flat" cmpd="sng">
            <a:solidFill>
              <a:srgbClr val="FFCC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a:off x="5673565" y="1181035"/>
            <a:ext cx="1589700" cy="2811900"/>
          </a:xfrm>
          <a:prstGeom prst="rect">
            <a:avLst/>
          </a:prstGeom>
          <a:blipFill>
            <a:blip r:embed="rId3"/>
            <a:stretch>
              <a:fillRect/>
            </a:stretch>
          </a:bli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FFFFFF"/>
              </a:solidFill>
              <a:latin typeface="Hind"/>
              <a:ea typeface="Hind"/>
              <a:cs typeface="Hind"/>
              <a:sym typeface="Hind"/>
            </a:endParaRPr>
          </a:p>
        </p:txBody>
      </p:sp>
      <p:sp>
        <p:nvSpPr>
          <p:cNvPr id="381" name="Google Shape;381;p35"/>
          <p:cNvSpPr txBox="1">
            <a:spLocks noGrp="1"/>
          </p:cNvSpPr>
          <p:nvPr>
            <p:ph type="body" idx="4294967295"/>
          </p:nvPr>
        </p:nvSpPr>
        <p:spPr>
          <a:xfrm>
            <a:off x="1319150" y="671150"/>
            <a:ext cx="3240000" cy="3356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sz="1800" b="1" dirty="0">
                <a:solidFill>
                  <a:srgbClr val="FFCC00"/>
                </a:solidFill>
              </a:rPr>
              <a:t>iPHONE</a:t>
            </a:r>
            <a:r>
              <a:rPr lang="en" sz="1800" b="1" dirty="0"/>
              <a:t> </a:t>
            </a:r>
            <a:r>
              <a:rPr lang="en-US" sz="1800" b="1" dirty="0" smtClean="0"/>
              <a:t>VIEW</a:t>
            </a:r>
            <a:endParaRPr sz="1800" b="1" dirty="0"/>
          </a:p>
          <a:p>
            <a:pPr marL="0" lvl="0" indent="0" algn="l" rtl="0">
              <a:spcBef>
                <a:spcPts val="600"/>
              </a:spcBef>
              <a:spcAft>
                <a:spcPts val="0"/>
              </a:spcAft>
              <a:buNone/>
            </a:pPr>
            <a:r>
              <a:rPr lang="en" sz="1800" dirty="0" smtClean="0"/>
              <a:t>Do you have an iPhone? No worries! BookWorm is installed from the website, and looks and works great on iOS!</a:t>
            </a:r>
            <a:endParaRPr sz="1800" dirty="0"/>
          </a:p>
        </p:txBody>
      </p:sp>
      <p:sp>
        <p:nvSpPr>
          <p:cNvPr id="382" name="Google Shape;382;p35"/>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9676463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36"/>
          <p:cNvSpPr/>
          <p:nvPr/>
        </p:nvSpPr>
        <p:spPr>
          <a:xfrm>
            <a:off x="4787702" y="535613"/>
            <a:ext cx="2879504" cy="4072345"/>
          </a:xfrm>
          <a:custGeom>
            <a:avLst/>
            <a:gdLst/>
            <a:ahLst/>
            <a:cxnLst/>
            <a:rect l="l" t="t" r="r" b="b"/>
            <a:pathLst>
              <a:path w="60958" h="86210" extrusionOk="0">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noFill/>
          <a:ln w="9525" cap="flat" cmpd="sng">
            <a:solidFill>
              <a:srgbClr val="FF00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p:nvPr/>
        </p:nvSpPr>
        <p:spPr>
          <a:xfrm>
            <a:off x="4986400" y="910325"/>
            <a:ext cx="2493300" cy="3333600"/>
          </a:xfrm>
          <a:prstGeom prst="rect">
            <a:avLst/>
          </a:prstGeom>
          <a:blipFill>
            <a:blip r:embed="rId3"/>
            <a:stretch>
              <a:fillRect/>
            </a:stretch>
          </a:blip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dirty="0">
              <a:solidFill>
                <a:srgbClr val="FFFFFF"/>
              </a:solidFill>
              <a:latin typeface="Hind"/>
              <a:ea typeface="Hind"/>
              <a:cs typeface="Hind"/>
              <a:sym typeface="Hind"/>
            </a:endParaRPr>
          </a:p>
        </p:txBody>
      </p:sp>
      <p:sp>
        <p:nvSpPr>
          <p:cNvPr id="389" name="Google Shape;389;p36"/>
          <p:cNvSpPr txBox="1">
            <a:spLocks noGrp="1"/>
          </p:cNvSpPr>
          <p:nvPr>
            <p:ph type="body" idx="4294967295"/>
          </p:nvPr>
        </p:nvSpPr>
        <p:spPr>
          <a:xfrm>
            <a:off x="1319150" y="671150"/>
            <a:ext cx="3240000" cy="3356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sz="1800" b="1" dirty="0">
                <a:solidFill>
                  <a:srgbClr val="FF0066"/>
                </a:solidFill>
              </a:rPr>
              <a:t>TABLET</a:t>
            </a:r>
            <a:r>
              <a:rPr lang="en" sz="1800" b="1" dirty="0"/>
              <a:t> </a:t>
            </a:r>
            <a:r>
              <a:rPr lang="en-US" sz="1800" b="1" dirty="0" smtClean="0"/>
              <a:t>VIEW</a:t>
            </a:r>
            <a:endParaRPr sz="1800" b="1" dirty="0"/>
          </a:p>
          <a:p>
            <a:pPr marL="0" lvl="0" indent="0" algn="l" rtl="0">
              <a:spcBef>
                <a:spcPts val="600"/>
              </a:spcBef>
              <a:spcAft>
                <a:spcPts val="0"/>
              </a:spcAft>
              <a:buNone/>
            </a:pPr>
            <a:r>
              <a:rPr lang="en" sz="1800" dirty="0" smtClean="0"/>
              <a:t>BookWorm runs on all tablet devices of all versions, just look at how great it looks!</a:t>
            </a:r>
            <a:endParaRPr sz="1800" dirty="0"/>
          </a:p>
        </p:txBody>
      </p:sp>
      <p:sp>
        <p:nvSpPr>
          <p:cNvPr id="390" name="Google Shape;390;p36"/>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Tree>
    <p:extLst>
      <p:ext uri="{BB962C8B-B14F-4D97-AF65-F5344CB8AC3E}">
        <p14:creationId xmlns:p14="http://schemas.microsoft.com/office/powerpoint/2010/main" val="31092501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0" b="-10000"/>
          </a:stretch>
        </a:blipFill>
        <a:effectLst/>
      </p:bgPr>
    </p:bg>
    <p:spTree>
      <p:nvGrpSpPr>
        <p:cNvPr id="1" name="Shape 280"/>
        <p:cNvGrpSpPr/>
        <p:nvPr/>
      </p:nvGrpSpPr>
      <p:grpSpPr>
        <a:xfrm>
          <a:off x="0" y="0"/>
          <a:ext cx="0" cy="0"/>
          <a:chOff x="0" y="0"/>
          <a:chExt cx="0" cy="0"/>
        </a:xfrm>
      </p:grpSpPr>
      <p:sp>
        <p:nvSpPr>
          <p:cNvPr id="281" name="Google Shape;281;p25"/>
          <p:cNvSpPr txBox="1">
            <a:spLocks noGrp="1"/>
          </p:cNvSpPr>
          <p:nvPr>
            <p:ph type="title" idx="4294967295"/>
          </p:nvPr>
        </p:nvSpPr>
        <p:spPr>
          <a:xfrm>
            <a:off x="402675" y="428100"/>
            <a:ext cx="3358200" cy="5253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t>DEVELOPMENT STORY</a:t>
            </a:r>
            <a:endParaRPr sz="2400" dirty="0"/>
          </a:p>
        </p:txBody>
      </p:sp>
      <p:sp>
        <p:nvSpPr>
          <p:cNvPr id="282" name="Google Shape;282;p25"/>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sp>
        <p:nvSpPr>
          <p:cNvPr id="6" name="Google Shape;232;p20"/>
          <p:cNvSpPr txBox="1">
            <a:spLocks/>
          </p:cNvSpPr>
          <p:nvPr/>
        </p:nvSpPr>
        <p:spPr>
          <a:xfrm>
            <a:off x="1067087" y="1047262"/>
            <a:ext cx="6881159" cy="3843493"/>
          </a:xfrm>
          <a:prstGeom prst="rect">
            <a:avLst/>
          </a:prstGeom>
          <a:solidFill>
            <a:schemeClr val="tx1">
              <a:alpha val="29000"/>
            </a:schemeClr>
          </a:solidFill>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381000">
              <a:spcBef>
                <a:spcPts val="600"/>
              </a:spcBef>
              <a:buClr>
                <a:srgbClr val="FF0000"/>
              </a:buClr>
              <a:buSzPts val="2400"/>
              <a:buFont typeface="Arial"/>
              <a:buChar char="›"/>
            </a:pPr>
            <a:r>
              <a:rPr lang="en-US" b="1" dirty="0" smtClean="0">
                <a:solidFill>
                  <a:schemeClr val="bg1"/>
                </a:solidFill>
                <a:latin typeface="Hind" panose="020B0604020202020204" charset="0"/>
                <a:cs typeface="Hind" panose="020B0604020202020204" charset="0"/>
              </a:rPr>
              <a:t>Project Definition </a:t>
            </a:r>
            <a:r>
              <a:rPr lang="en-US" dirty="0" smtClean="0">
                <a:solidFill>
                  <a:schemeClr val="bg1"/>
                </a:solidFill>
                <a:latin typeface="Hind" panose="020B0604020202020204" charset="0"/>
                <a:cs typeface="Hind" panose="020B0604020202020204" charset="0"/>
              </a:rPr>
              <a:t>– Understanding the business related problem and doing the necessary research involved.</a:t>
            </a:r>
          </a:p>
          <a:p>
            <a:pPr marL="457200" indent="-381000">
              <a:spcBef>
                <a:spcPts val="600"/>
              </a:spcBef>
              <a:buClr>
                <a:srgbClr val="FF0000"/>
              </a:buClr>
              <a:buSzPts val="2400"/>
              <a:buFont typeface="Arial"/>
              <a:buChar char="›"/>
            </a:pPr>
            <a:r>
              <a:rPr lang="en-US" b="1" dirty="0" smtClean="0">
                <a:solidFill>
                  <a:schemeClr val="bg1"/>
                </a:solidFill>
                <a:latin typeface="Hind" panose="020B0604020202020204" charset="0"/>
                <a:cs typeface="Hind" panose="020B0604020202020204" charset="0"/>
              </a:rPr>
              <a:t>Content Phase </a:t>
            </a:r>
            <a:r>
              <a:rPr lang="en-US" dirty="0" smtClean="0">
                <a:solidFill>
                  <a:schemeClr val="bg1"/>
                </a:solidFill>
                <a:latin typeface="Hind" panose="020B0604020202020204" charset="0"/>
                <a:cs typeface="Hind" panose="020B0604020202020204" charset="0"/>
              </a:rPr>
              <a:t>– Writing the content that’s required for </a:t>
            </a:r>
            <a:r>
              <a:rPr lang="en-US" dirty="0" err="1" smtClean="0">
                <a:solidFill>
                  <a:schemeClr val="bg1"/>
                </a:solidFill>
                <a:latin typeface="Hind" panose="020B0604020202020204" charset="0"/>
                <a:cs typeface="Hind" panose="020B0604020202020204" charset="0"/>
              </a:rPr>
              <a:t>BookWorm</a:t>
            </a:r>
            <a:r>
              <a:rPr lang="en-US" dirty="0" smtClean="0">
                <a:solidFill>
                  <a:schemeClr val="bg1"/>
                </a:solidFill>
                <a:latin typeface="Hind" panose="020B0604020202020204" charset="0"/>
                <a:cs typeface="Hind" panose="020B0604020202020204" charset="0"/>
              </a:rPr>
              <a:t> and establishing a sensible sitemap to allow search engines to crawl </a:t>
            </a:r>
            <a:r>
              <a:rPr lang="en-US" dirty="0" err="1" smtClean="0">
                <a:solidFill>
                  <a:schemeClr val="bg1"/>
                </a:solidFill>
                <a:latin typeface="Hind" panose="020B0604020202020204" charset="0"/>
                <a:cs typeface="Hind" panose="020B0604020202020204" charset="0"/>
              </a:rPr>
              <a:t>BookWorm</a:t>
            </a:r>
            <a:r>
              <a:rPr lang="en-US" dirty="0" smtClean="0">
                <a:solidFill>
                  <a:schemeClr val="bg1"/>
                </a:solidFill>
                <a:latin typeface="Hind" panose="020B0604020202020204" charset="0"/>
                <a:cs typeface="Hind" panose="020B0604020202020204" charset="0"/>
              </a:rPr>
              <a:t>.</a:t>
            </a:r>
          </a:p>
          <a:p>
            <a:pPr marL="457200" indent="-381000">
              <a:spcBef>
                <a:spcPts val="600"/>
              </a:spcBef>
              <a:buClr>
                <a:srgbClr val="FF0000"/>
              </a:buClr>
              <a:buSzPts val="2400"/>
              <a:buFont typeface="Arial"/>
              <a:buChar char="›"/>
            </a:pPr>
            <a:r>
              <a:rPr lang="en-US" b="1" dirty="0" smtClean="0">
                <a:solidFill>
                  <a:schemeClr val="bg1"/>
                </a:solidFill>
                <a:latin typeface="Hind" panose="020B0604020202020204" charset="0"/>
                <a:cs typeface="Hind" panose="020B0604020202020204" charset="0"/>
              </a:rPr>
              <a:t>Design Phase </a:t>
            </a:r>
            <a:r>
              <a:rPr lang="en-US" dirty="0" smtClean="0">
                <a:solidFill>
                  <a:schemeClr val="bg1"/>
                </a:solidFill>
                <a:latin typeface="Hind" panose="020B0604020202020204" charset="0"/>
                <a:cs typeface="Hind" panose="020B0604020202020204" charset="0"/>
              </a:rPr>
              <a:t>– </a:t>
            </a:r>
            <a:r>
              <a:rPr lang="en-US" dirty="0" err="1" smtClean="0">
                <a:solidFill>
                  <a:schemeClr val="bg1"/>
                </a:solidFill>
                <a:latin typeface="Hind" panose="020B0604020202020204" charset="0"/>
                <a:cs typeface="Hind" panose="020B0604020202020204" charset="0"/>
              </a:rPr>
              <a:t>Wireframing</a:t>
            </a:r>
            <a:r>
              <a:rPr lang="en-US" dirty="0" smtClean="0">
                <a:solidFill>
                  <a:schemeClr val="bg1"/>
                </a:solidFill>
                <a:latin typeface="Hind" panose="020B0604020202020204" charset="0"/>
                <a:cs typeface="Hind" panose="020B0604020202020204" charset="0"/>
              </a:rPr>
              <a:t> and establishing a several UI testing methods, ensuring that the design was mobile-first was a big part in this phase.</a:t>
            </a:r>
          </a:p>
          <a:p>
            <a:pPr marL="457200" indent="-381000">
              <a:spcBef>
                <a:spcPts val="600"/>
              </a:spcBef>
              <a:buClr>
                <a:srgbClr val="FF0000"/>
              </a:buClr>
              <a:buSzPts val="2400"/>
              <a:buFont typeface="Arial"/>
              <a:buChar char="›"/>
            </a:pPr>
            <a:r>
              <a:rPr lang="en-US" b="1" dirty="0" smtClean="0">
                <a:solidFill>
                  <a:schemeClr val="bg1"/>
                </a:solidFill>
                <a:latin typeface="Hind" panose="020B0604020202020204" charset="0"/>
                <a:cs typeface="Hind" panose="020B0604020202020204" charset="0"/>
              </a:rPr>
              <a:t>Development Phase </a:t>
            </a:r>
            <a:r>
              <a:rPr lang="en-US" dirty="0" smtClean="0">
                <a:solidFill>
                  <a:schemeClr val="bg1"/>
                </a:solidFill>
                <a:latin typeface="Hind" panose="020B0604020202020204" charset="0"/>
                <a:cs typeface="Hind" panose="020B0604020202020204" charset="0"/>
              </a:rPr>
              <a:t>– The actual coding, using the fetch </a:t>
            </a:r>
            <a:r>
              <a:rPr lang="en-US" dirty="0" err="1" smtClean="0">
                <a:solidFill>
                  <a:schemeClr val="bg1"/>
                </a:solidFill>
                <a:latin typeface="Hind" panose="020B0604020202020204" charset="0"/>
                <a:cs typeface="Hind" panose="020B0604020202020204" charset="0"/>
              </a:rPr>
              <a:t>api</a:t>
            </a:r>
            <a:r>
              <a:rPr lang="en-US" dirty="0" smtClean="0">
                <a:solidFill>
                  <a:schemeClr val="bg1"/>
                </a:solidFill>
                <a:latin typeface="Hind" panose="020B0604020202020204" charset="0"/>
                <a:cs typeface="Hind" panose="020B0604020202020204" charset="0"/>
              </a:rPr>
              <a:t>, workbox service worker </a:t>
            </a:r>
            <a:r>
              <a:rPr lang="en-US" dirty="0" err="1" smtClean="0">
                <a:solidFill>
                  <a:schemeClr val="bg1"/>
                </a:solidFill>
                <a:latin typeface="Hind" panose="020B0604020202020204" charset="0"/>
                <a:cs typeface="Hind" panose="020B0604020202020204" charset="0"/>
              </a:rPr>
              <a:t>api</a:t>
            </a:r>
            <a:r>
              <a:rPr lang="en-US" dirty="0" smtClean="0">
                <a:solidFill>
                  <a:schemeClr val="bg1"/>
                </a:solidFill>
                <a:latin typeface="Hind" panose="020B0604020202020204" charset="0"/>
                <a:cs typeface="Hind" panose="020B0604020202020204" charset="0"/>
              </a:rPr>
              <a:t> and several other components were written in this stage.</a:t>
            </a:r>
          </a:p>
          <a:p>
            <a:pPr marL="457200" indent="-381000">
              <a:spcBef>
                <a:spcPts val="600"/>
              </a:spcBef>
              <a:buClr>
                <a:srgbClr val="FF0000"/>
              </a:buClr>
              <a:buSzPts val="2400"/>
              <a:buFont typeface="Arial"/>
              <a:buChar char="›"/>
            </a:pPr>
            <a:r>
              <a:rPr lang="en-US" b="1" dirty="0" smtClean="0">
                <a:solidFill>
                  <a:schemeClr val="bg1"/>
                </a:solidFill>
                <a:latin typeface="Hind" panose="020B0604020202020204" charset="0"/>
                <a:cs typeface="Hind" panose="020B0604020202020204" charset="0"/>
              </a:rPr>
              <a:t>Deployment Phase </a:t>
            </a:r>
            <a:r>
              <a:rPr lang="en-US" dirty="0" smtClean="0">
                <a:solidFill>
                  <a:schemeClr val="bg1"/>
                </a:solidFill>
                <a:latin typeface="Hind" panose="020B0604020202020204" charset="0"/>
                <a:cs typeface="Hind" panose="020B0604020202020204" charset="0"/>
              </a:rPr>
              <a:t>– Writing the manifest and doing final fixups, ensuring that the application is production ready and then finally deploying to </a:t>
            </a:r>
            <a:r>
              <a:rPr lang="en-US" dirty="0" err="1" smtClean="0">
                <a:solidFill>
                  <a:schemeClr val="bg1"/>
                </a:solidFill>
                <a:latin typeface="Hind" panose="020B0604020202020204" charset="0"/>
                <a:cs typeface="Hind" panose="020B0604020202020204" charset="0"/>
              </a:rPr>
              <a:t>netlify</a:t>
            </a:r>
            <a:r>
              <a:rPr lang="en-US" dirty="0" smtClean="0">
                <a:solidFill>
                  <a:schemeClr val="bg1"/>
                </a:solidFill>
                <a:latin typeface="Hind" panose="020B0604020202020204" charset="0"/>
                <a:cs typeface="Hind" panose="020B0604020202020204" charset="0"/>
              </a:rPr>
              <a:t>!</a:t>
            </a:r>
          </a:p>
          <a:p>
            <a:pPr marL="76200">
              <a:spcBef>
                <a:spcPts val="600"/>
              </a:spcBef>
              <a:buSzPts val="2400"/>
            </a:pPr>
            <a:endParaRPr lang="en-US" dirty="0" smtClean="0">
              <a:solidFill>
                <a:schemeClr val="bg1"/>
              </a:solidFill>
              <a:latin typeface="Hind" panose="020B0604020202020204" charset="0"/>
              <a:cs typeface="Hind" panose="020B0604020202020204" charset="0"/>
            </a:endParaRPr>
          </a:p>
          <a:p>
            <a:pPr marL="76200">
              <a:spcBef>
                <a:spcPts val="600"/>
              </a:spcBef>
              <a:buSzPts val="2400"/>
            </a:pPr>
            <a:r>
              <a:rPr lang="en-US" dirty="0" err="1" smtClean="0">
                <a:solidFill>
                  <a:schemeClr val="bg1"/>
                </a:solidFill>
                <a:latin typeface="Hind" panose="020B0604020202020204" charset="0"/>
                <a:cs typeface="Hind" panose="020B0604020202020204" charset="0"/>
              </a:rPr>
              <a:t>BookWorm</a:t>
            </a:r>
            <a:r>
              <a:rPr lang="en-US" dirty="0" smtClean="0">
                <a:solidFill>
                  <a:schemeClr val="bg1"/>
                </a:solidFill>
                <a:latin typeface="Hind" panose="020B0604020202020204" charset="0"/>
                <a:cs typeface="Hind" panose="020B0604020202020204" charset="0"/>
              </a:rPr>
              <a:t> was a lot of hard work… </a:t>
            </a:r>
          </a:p>
          <a:p>
            <a:pPr marL="76200">
              <a:spcBef>
                <a:spcPts val="600"/>
              </a:spcBef>
              <a:buSzPts val="2400"/>
            </a:pP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3"/>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Technical Difficulties faced</a:t>
            </a:r>
            <a:endParaRPr dirty="0"/>
          </a:p>
        </p:txBody>
      </p:sp>
      <p:sp>
        <p:nvSpPr>
          <p:cNvPr id="265" name="Google Shape;265;p23"/>
          <p:cNvSpPr txBox="1">
            <a:spLocks noGrp="1"/>
          </p:cNvSpPr>
          <p:nvPr>
            <p:ph type="body" idx="1"/>
          </p:nvPr>
        </p:nvSpPr>
        <p:spPr>
          <a:xfrm>
            <a:off x="1067100" y="1676800"/>
            <a:ext cx="2024100" cy="324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smtClean="0"/>
              <a:t>Cache &amp; Cache Invalidation</a:t>
            </a:r>
            <a:endParaRPr b="1" dirty="0"/>
          </a:p>
          <a:p>
            <a:pPr marL="0" lvl="0" indent="0" algn="l" rtl="0">
              <a:spcBef>
                <a:spcPts val="600"/>
              </a:spcBef>
              <a:spcAft>
                <a:spcPts val="0"/>
              </a:spcAft>
              <a:buNone/>
            </a:pPr>
            <a:r>
              <a:rPr lang="en" dirty="0" smtClean="0"/>
              <a:t>Service Workers are key in the process of developing a PWA, Service workers exist to do caching and it was quite difficult to get it right.</a:t>
            </a:r>
            <a:endParaRPr dirty="0"/>
          </a:p>
        </p:txBody>
      </p:sp>
      <p:sp>
        <p:nvSpPr>
          <p:cNvPr id="266" name="Google Shape;266;p23"/>
          <p:cNvSpPr txBox="1">
            <a:spLocks noGrp="1"/>
          </p:cNvSpPr>
          <p:nvPr>
            <p:ph type="body" idx="2"/>
          </p:nvPr>
        </p:nvSpPr>
        <p:spPr>
          <a:xfrm>
            <a:off x="3194801" y="1676800"/>
            <a:ext cx="2024100" cy="324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smtClean="0"/>
              <a:t>Insufficient learning resources for PWA development</a:t>
            </a:r>
            <a:endParaRPr b="1" dirty="0"/>
          </a:p>
          <a:p>
            <a:pPr marL="0" lvl="0" indent="0" algn="l" rtl="0">
              <a:spcBef>
                <a:spcPts val="600"/>
              </a:spcBef>
              <a:spcAft>
                <a:spcPts val="0"/>
              </a:spcAft>
              <a:buNone/>
            </a:pPr>
            <a:r>
              <a:rPr lang="en" dirty="0" smtClean="0"/>
              <a:t>PWAs are relatively new to the internet, with just being introduced in 2015. Learning materials are quite sparse and among them only few are valuable.</a:t>
            </a:r>
            <a:endParaRPr dirty="0"/>
          </a:p>
        </p:txBody>
      </p:sp>
      <p:sp>
        <p:nvSpPr>
          <p:cNvPr id="267" name="Google Shape;267;p23"/>
          <p:cNvSpPr txBox="1">
            <a:spLocks noGrp="1"/>
          </p:cNvSpPr>
          <p:nvPr>
            <p:ph type="body" idx="3"/>
          </p:nvPr>
        </p:nvSpPr>
        <p:spPr>
          <a:xfrm>
            <a:off x="5322501" y="1676800"/>
            <a:ext cx="2024100" cy="324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S</a:t>
            </a:r>
            <a:r>
              <a:rPr lang="en" b="1" dirty="0" smtClean="0"/>
              <a:t>mooth UX</a:t>
            </a:r>
            <a:endParaRPr b="1" dirty="0" smtClean="0"/>
          </a:p>
          <a:p>
            <a:pPr marL="0" lvl="0" indent="0" algn="l" rtl="0">
              <a:spcBef>
                <a:spcPts val="600"/>
              </a:spcBef>
              <a:spcAft>
                <a:spcPts val="0"/>
              </a:spcAft>
              <a:buNone/>
            </a:pPr>
            <a:r>
              <a:rPr lang="en" dirty="0" smtClean="0"/>
              <a:t>Ensuring a smooth UX for mobile users in a website has always been a challenge for me. However previous experience was a big help.</a:t>
            </a:r>
            <a:endParaRPr dirty="0"/>
          </a:p>
          <a:p>
            <a:pPr marL="0" lvl="0" indent="0" algn="l" rtl="0">
              <a:spcBef>
                <a:spcPts val="600"/>
              </a:spcBef>
              <a:spcAft>
                <a:spcPts val="0"/>
              </a:spcAft>
              <a:buNone/>
            </a:pPr>
            <a:endParaRPr dirty="0"/>
          </a:p>
        </p:txBody>
      </p:sp>
      <p:sp>
        <p:nvSpPr>
          <p:cNvPr id="268" name="Google Shape;268;p23"/>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26370592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2"/>
          <p:cNvSpPr txBox="1">
            <a:spLocks noGrp="1"/>
          </p:cNvSpPr>
          <p:nvPr>
            <p:ph type="body" idx="1"/>
          </p:nvPr>
        </p:nvSpPr>
        <p:spPr>
          <a:xfrm>
            <a:off x="1067100" y="1706950"/>
            <a:ext cx="2977800" cy="3218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smtClean="0"/>
              <a:t>Successes</a:t>
            </a:r>
          </a:p>
          <a:p>
            <a:pPr marL="285750" indent="-285750"/>
            <a:r>
              <a:rPr lang="en-US" dirty="0" smtClean="0"/>
              <a:t>Managing to write my first PWA!</a:t>
            </a:r>
          </a:p>
          <a:p>
            <a:pPr marL="285750" indent="-285750"/>
            <a:r>
              <a:rPr lang="en-US" dirty="0" smtClean="0"/>
              <a:t>Ensuring that the PWA looks good on all devices.</a:t>
            </a:r>
          </a:p>
          <a:p>
            <a:pPr marL="285750" indent="-285750"/>
            <a:r>
              <a:rPr lang="en-US" dirty="0" smtClean="0"/>
              <a:t>Making the application functional even without internet.</a:t>
            </a:r>
            <a:endParaRPr dirty="0"/>
          </a:p>
        </p:txBody>
      </p:sp>
      <p:sp>
        <p:nvSpPr>
          <p:cNvPr id="257" name="Google Shape;257;p22"/>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Successes and failures</a:t>
            </a:r>
            <a:endParaRPr dirty="0"/>
          </a:p>
        </p:txBody>
      </p:sp>
      <p:sp>
        <p:nvSpPr>
          <p:cNvPr id="258" name="Google Shape;258;p22"/>
          <p:cNvSpPr txBox="1">
            <a:spLocks noGrp="1"/>
          </p:cNvSpPr>
          <p:nvPr>
            <p:ph type="body" idx="2"/>
          </p:nvPr>
        </p:nvSpPr>
        <p:spPr>
          <a:xfrm>
            <a:off x="4224149" y="1706950"/>
            <a:ext cx="2977800" cy="3218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smtClean="0"/>
              <a:t>Failures</a:t>
            </a:r>
            <a:endParaRPr lang="en-US" b="1" dirty="0"/>
          </a:p>
          <a:p>
            <a:pPr marL="285750" indent="-285750"/>
            <a:r>
              <a:rPr lang="en-US" dirty="0" smtClean="0"/>
              <a:t>Relying on the Google Play Books API.</a:t>
            </a:r>
            <a:endParaRPr lang="en-US" dirty="0"/>
          </a:p>
          <a:p>
            <a:pPr marL="285750" indent="-285750"/>
            <a:r>
              <a:rPr lang="en-US" dirty="0" smtClean="0"/>
              <a:t>Relying on the Workbox SW API.</a:t>
            </a:r>
            <a:endParaRPr lang="en-US" b="1" dirty="0"/>
          </a:p>
          <a:p>
            <a:pPr marL="285750" indent="-285750"/>
            <a:r>
              <a:rPr lang="en-US" dirty="0" smtClean="0"/>
              <a:t>Not being able to add a login system.</a:t>
            </a:r>
            <a:endParaRPr lang="en-US" dirty="0"/>
          </a:p>
          <a:p>
            <a:pPr marL="285750" indent="-285750"/>
            <a:endParaRPr lang="en-US" dirty="0" smtClean="0"/>
          </a:p>
        </p:txBody>
      </p:sp>
      <p:sp>
        <p:nvSpPr>
          <p:cNvPr id="259" name="Google Shape;259;p22"/>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8"/>
          <p:cNvSpPr txBox="1">
            <a:spLocks noGrp="1"/>
          </p:cNvSpPr>
          <p:nvPr>
            <p:ph type="ctrTitle" idx="4294967295"/>
          </p:nvPr>
        </p:nvSpPr>
        <p:spPr>
          <a:xfrm>
            <a:off x="2715450" y="1523250"/>
            <a:ext cx="36912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t>THANKS!</a:t>
            </a:r>
            <a:endParaRPr sz="6000"/>
          </a:p>
        </p:txBody>
      </p:sp>
      <p:sp>
        <p:nvSpPr>
          <p:cNvPr id="404" name="Google Shape;404;p38"/>
          <p:cNvSpPr txBox="1">
            <a:spLocks noGrp="1"/>
          </p:cNvSpPr>
          <p:nvPr>
            <p:ph type="subTitle" idx="4294967295"/>
          </p:nvPr>
        </p:nvSpPr>
        <p:spPr>
          <a:xfrm>
            <a:off x="2715450" y="2494275"/>
            <a:ext cx="4939200" cy="1451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solidFill>
                  <a:srgbClr val="66FF33"/>
                </a:solidFill>
              </a:rPr>
              <a:t>Any questions?</a:t>
            </a:r>
            <a:endParaRPr b="1" dirty="0">
              <a:solidFill>
                <a:srgbClr val="66FF33"/>
              </a:solidFill>
            </a:endParaRPr>
          </a:p>
          <a:p>
            <a:pPr marL="0" lvl="0" indent="0" algn="l" rtl="0">
              <a:spcBef>
                <a:spcPts val="600"/>
              </a:spcBef>
              <a:spcAft>
                <a:spcPts val="0"/>
              </a:spcAft>
              <a:buClr>
                <a:schemeClr val="dk1"/>
              </a:buClr>
              <a:buSzPts val="1100"/>
              <a:buFont typeface="Arial"/>
              <a:buNone/>
            </a:pPr>
            <a:r>
              <a:rPr lang="en" sz="1800" dirty="0"/>
              <a:t>You can find me at:</a:t>
            </a:r>
            <a:endParaRPr sz="1800" dirty="0"/>
          </a:p>
          <a:p>
            <a:pPr marL="0" lvl="0" indent="0" algn="l" rtl="0">
              <a:spcBef>
                <a:spcPts val="600"/>
              </a:spcBef>
              <a:spcAft>
                <a:spcPts val="0"/>
              </a:spcAft>
              <a:buClr>
                <a:schemeClr val="dk1"/>
              </a:buClr>
              <a:buSzPts val="1100"/>
              <a:buFont typeface="Arial"/>
              <a:buNone/>
            </a:pPr>
            <a:r>
              <a:rPr lang="en" sz="1800" dirty="0" smtClean="0"/>
              <a:t>Reddit: u/</a:t>
            </a:r>
            <a:r>
              <a:rPr lang="en" sz="1800" dirty="0" smtClean="0"/>
              <a:t>Mydrax </a:t>
            </a:r>
          </a:p>
          <a:p>
            <a:pPr marL="0" lvl="0" indent="0" algn="l" rtl="0">
              <a:spcBef>
                <a:spcPts val="600"/>
              </a:spcBef>
              <a:spcAft>
                <a:spcPts val="0"/>
              </a:spcAft>
              <a:buClr>
                <a:schemeClr val="dk1"/>
              </a:buClr>
              <a:buSzPts val="1100"/>
              <a:buFont typeface="Arial"/>
              <a:buNone/>
            </a:pPr>
            <a:r>
              <a:rPr lang="en" sz="1800" dirty="0" smtClean="0"/>
              <a:t>Gmail: sheneshperera23</a:t>
            </a:r>
            <a:r>
              <a:rPr lang="en" sz="1800" dirty="0" smtClean="0"/>
              <a:t>@gmail.com</a:t>
            </a:r>
            <a:endParaRPr sz="1800" b="1" dirty="0"/>
          </a:p>
        </p:txBody>
      </p:sp>
      <p:pic>
        <p:nvPicPr>
          <p:cNvPr id="405" name="Google Shape;405;p38"/>
          <p:cNvPicPr preferRelativeResize="0"/>
          <p:nvPr/>
        </p:nvPicPr>
        <p:blipFill>
          <a:blip r:embed="rId3">
            <a:extLst>
              <a:ext uri="{28A0092B-C50C-407E-A947-70E740481C1C}">
                <a14:useLocalDpi xmlns:a14="http://schemas.microsoft.com/office/drawing/2010/main" val="0"/>
              </a:ext>
            </a:extLst>
          </a:blip>
          <a:stretch>
            <a:fillRect/>
          </a:stretch>
        </p:blipFill>
        <p:spPr>
          <a:xfrm rot="-5400000">
            <a:off x="-506100" y="541825"/>
            <a:ext cx="3251400" cy="2167600"/>
          </a:xfrm>
          <a:prstGeom prst="parallelogram">
            <a:avLst>
              <a:gd name="adj" fmla="val 63779"/>
            </a:avLst>
          </a:prstGeom>
          <a:noFill/>
          <a:ln>
            <a:noFill/>
          </a:ln>
        </p:spPr>
      </p:pic>
      <p:sp>
        <p:nvSpPr>
          <p:cNvPr id="406" name="Google Shape;406;p38"/>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Tree>
    <p:extLst>
      <p:ext uri="{BB962C8B-B14F-4D97-AF65-F5344CB8AC3E}">
        <p14:creationId xmlns:p14="http://schemas.microsoft.com/office/powerpoint/2010/main" val="26847396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7"/>
          <p:cNvSpPr txBox="1">
            <a:spLocks noGrp="1"/>
          </p:cNvSpPr>
          <p:nvPr>
            <p:ph type="ctrTitle" idx="4294967295"/>
          </p:nvPr>
        </p:nvSpPr>
        <p:spPr>
          <a:xfrm>
            <a:off x="2715450" y="1523250"/>
            <a:ext cx="444735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smtClean="0"/>
              <a:t>BookWorm</a:t>
            </a:r>
            <a:endParaRPr sz="6000" dirty="0"/>
          </a:p>
        </p:txBody>
      </p:sp>
      <p:sp>
        <p:nvSpPr>
          <p:cNvPr id="211" name="Google Shape;211;p17"/>
          <p:cNvSpPr txBox="1">
            <a:spLocks noGrp="1"/>
          </p:cNvSpPr>
          <p:nvPr>
            <p:ph type="subTitle" idx="4294967295"/>
          </p:nvPr>
        </p:nvSpPr>
        <p:spPr>
          <a:xfrm>
            <a:off x="2715450" y="2494275"/>
            <a:ext cx="4939200" cy="1451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smtClean="0">
                <a:ln w="6600">
                  <a:solidFill>
                    <a:schemeClr val="accent2"/>
                  </a:solidFill>
                  <a:prstDash val="solid"/>
                </a:ln>
                <a:effectLst>
                  <a:outerShdw dist="38100" dir="2700000" algn="tl" rotWithShape="0">
                    <a:schemeClr val="accent2"/>
                  </a:outerShdw>
                </a:effectLst>
              </a:rPr>
              <a:t>The revolutionizing digital ebook library </a:t>
            </a:r>
            <a:endParaRPr sz="1800" b="1" dirty="0">
              <a:ln w="6600">
                <a:solidFill>
                  <a:schemeClr val="accent2"/>
                </a:solidFill>
                <a:prstDash val="solid"/>
              </a:ln>
              <a:effectLst>
                <a:outerShdw dist="38100" dir="2700000" algn="tl" rotWithShape="0">
                  <a:schemeClr val="accent2"/>
                </a:outerShdw>
              </a:effectLst>
            </a:endParaRPr>
          </a:p>
          <a:p>
            <a:pPr marL="0" lvl="0" indent="0" algn="l" rtl="0">
              <a:spcBef>
                <a:spcPts val="600"/>
              </a:spcBef>
              <a:spcAft>
                <a:spcPts val="0"/>
              </a:spcAft>
              <a:buClr>
                <a:schemeClr val="dk1"/>
              </a:buClr>
              <a:buSzPts val="1100"/>
              <a:buFont typeface="Arial"/>
              <a:buNone/>
            </a:pPr>
            <a:r>
              <a:rPr lang="en" sz="1800" dirty="0" smtClean="0"/>
              <a:t>K.P.I. Shenesh Perera / IDM Negombo</a:t>
            </a:r>
            <a:endParaRPr sz="1800" b="1" dirty="0"/>
          </a:p>
        </p:txBody>
      </p:sp>
      <p:pic>
        <p:nvPicPr>
          <p:cNvPr id="212" name="Google Shape;212;p17"/>
          <p:cNvPicPr preferRelativeResize="0"/>
          <p:nvPr/>
        </p:nvPicPr>
        <p:blipFill>
          <a:blip r:embed="rId3">
            <a:extLst>
              <a:ext uri="{28A0092B-C50C-407E-A947-70E740481C1C}">
                <a14:useLocalDpi xmlns:a14="http://schemas.microsoft.com/office/drawing/2010/main" val="0"/>
              </a:ext>
            </a:extLst>
          </a:blip>
          <a:stretch>
            <a:fillRect/>
          </a:stretch>
        </p:blipFill>
        <p:spPr>
          <a:xfrm rot="-5400000">
            <a:off x="-506100" y="541824"/>
            <a:ext cx="3251400" cy="2167600"/>
          </a:xfrm>
          <a:prstGeom prst="parallelogram">
            <a:avLst>
              <a:gd name="adj" fmla="val 63779"/>
            </a:avLst>
          </a:prstGeom>
          <a:noFill/>
          <a:ln>
            <a:noFill/>
          </a:ln>
        </p:spPr>
      </p:pic>
      <p:sp>
        <p:nvSpPr>
          <p:cNvPr id="213" name="Google Shape;213;p17"/>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865" y="3251324"/>
            <a:ext cx="3410618" cy="2559554"/>
          </a:xfrm>
          <a:prstGeom prst="rect">
            <a:avLst/>
          </a:prstGeom>
        </p:spPr>
      </p:pic>
    </p:spTree>
    <p:extLst>
      <p:ext uri="{BB962C8B-B14F-4D97-AF65-F5344CB8AC3E}">
        <p14:creationId xmlns:p14="http://schemas.microsoft.com/office/powerpoint/2010/main" val="12656670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0"/>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What is BookWorm?</a:t>
            </a:r>
            <a:endParaRPr dirty="0"/>
          </a:p>
        </p:txBody>
      </p:sp>
      <p:sp>
        <p:nvSpPr>
          <p:cNvPr id="232" name="Google Shape;232;p20"/>
          <p:cNvSpPr txBox="1">
            <a:spLocks noGrp="1"/>
          </p:cNvSpPr>
          <p:nvPr>
            <p:ph type="body" idx="1"/>
          </p:nvPr>
        </p:nvSpPr>
        <p:spPr>
          <a:xfrm>
            <a:off x="1067087" y="1650547"/>
            <a:ext cx="6342455" cy="3044823"/>
          </a:xfrm>
          <a:prstGeom prst="rect">
            <a:avLst/>
          </a:prstGeom>
        </p:spPr>
        <p:txBody>
          <a:bodyPr spcFirstLastPara="1" wrap="square" lIns="91425" tIns="91425" rIns="91425" bIns="91425" anchor="t" anchorCtr="0">
            <a:noAutofit/>
          </a:bodyPr>
          <a:lstStyle/>
          <a:p>
            <a:pPr marL="457200" lvl="0" indent="-381000" algn="l" rtl="0">
              <a:spcBef>
                <a:spcPts val="600"/>
              </a:spcBef>
              <a:spcAft>
                <a:spcPts val="0"/>
              </a:spcAft>
              <a:buSzPts val="2400"/>
              <a:buChar char="›"/>
            </a:pPr>
            <a:r>
              <a:rPr lang="en-US" dirty="0" smtClean="0"/>
              <a:t>A digital library that holds all of your favorite books!</a:t>
            </a:r>
          </a:p>
          <a:p>
            <a:pPr marL="457200" lvl="0" indent="-381000" algn="l" rtl="0">
              <a:spcBef>
                <a:spcPts val="600"/>
              </a:spcBef>
              <a:spcAft>
                <a:spcPts val="0"/>
              </a:spcAft>
              <a:buSzPts val="2400"/>
              <a:buChar char="›"/>
            </a:pPr>
            <a:r>
              <a:rPr lang="en-US" dirty="0" smtClean="0"/>
              <a:t>A cross-platform ad-free reading experience!</a:t>
            </a:r>
            <a:endParaRPr lang="en" dirty="0"/>
          </a:p>
          <a:p>
            <a:pPr marL="457200" lvl="0" indent="-381000" algn="l" rtl="0">
              <a:spcBef>
                <a:spcPts val="600"/>
              </a:spcBef>
              <a:spcAft>
                <a:spcPts val="0"/>
              </a:spcAft>
              <a:buSzPts val="2400"/>
              <a:buChar char="›"/>
            </a:pPr>
            <a:r>
              <a:rPr lang="en" dirty="0" smtClean="0"/>
              <a:t>A blazing fast and minimalistic beautiful mobile app!</a:t>
            </a:r>
          </a:p>
          <a:p>
            <a:pPr marL="457200" lvl="0" indent="-381000" algn="l" rtl="0">
              <a:spcBef>
                <a:spcPts val="600"/>
              </a:spcBef>
              <a:spcAft>
                <a:spcPts val="0"/>
              </a:spcAft>
              <a:buSzPts val="2400"/>
              <a:buChar char="›"/>
            </a:pPr>
            <a:endParaRPr dirty="0"/>
          </a:p>
        </p:txBody>
      </p:sp>
      <p:sp>
        <p:nvSpPr>
          <p:cNvPr id="233" name="Google Shape;233;p20"/>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40954156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280"/>
        <p:cNvGrpSpPr/>
        <p:nvPr/>
      </p:nvGrpSpPr>
      <p:grpSpPr>
        <a:xfrm>
          <a:off x="0" y="0"/>
          <a:ext cx="0" cy="0"/>
          <a:chOff x="0" y="0"/>
          <a:chExt cx="0" cy="0"/>
        </a:xfrm>
      </p:grpSpPr>
      <p:sp>
        <p:nvSpPr>
          <p:cNvPr id="281" name="Google Shape;281;p25"/>
          <p:cNvSpPr txBox="1">
            <a:spLocks noGrp="1"/>
          </p:cNvSpPr>
          <p:nvPr>
            <p:ph type="title" idx="4294967295"/>
          </p:nvPr>
        </p:nvSpPr>
        <p:spPr>
          <a:xfrm>
            <a:off x="402675" y="428100"/>
            <a:ext cx="6462582" cy="8854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b="0" dirty="0" smtClean="0"/>
              <a:t>What does </a:t>
            </a:r>
            <a:r>
              <a:rPr lang="en-US" sz="2400" b="0" dirty="0" err="1" smtClean="0"/>
              <a:t>BookWorm</a:t>
            </a:r>
            <a:r>
              <a:rPr lang="en-US" sz="2400" b="0" dirty="0" smtClean="0"/>
              <a:t> try to solve?</a:t>
            </a:r>
          </a:p>
          <a:p>
            <a:pPr marL="0" lvl="0" indent="0" algn="l" rtl="0">
              <a:spcBef>
                <a:spcPts val="0"/>
              </a:spcBef>
              <a:spcAft>
                <a:spcPts val="0"/>
              </a:spcAft>
              <a:buNone/>
            </a:pPr>
            <a:r>
              <a:rPr lang="en" sz="2400" dirty="0" smtClean="0"/>
              <a:t>Traditional libraries are a thing of the past! </a:t>
            </a:r>
            <a:endParaRPr sz="2400" dirty="0"/>
          </a:p>
        </p:txBody>
      </p:sp>
      <p:sp>
        <p:nvSpPr>
          <p:cNvPr id="282" name="Google Shape;282;p25"/>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
        <p:nvSpPr>
          <p:cNvPr id="2" name="TextBox 1"/>
          <p:cNvSpPr txBox="1"/>
          <p:nvPr/>
        </p:nvSpPr>
        <p:spPr>
          <a:xfrm>
            <a:off x="1320800" y="1623310"/>
            <a:ext cx="6458857" cy="3354765"/>
          </a:xfrm>
          <a:prstGeom prst="rect">
            <a:avLst/>
          </a:prstGeom>
          <a:noFill/>
        </p:spPr>
        <p:txBody>
          <a:bodyPr wrap="square" rtlCol="0">
            <a:spAutoFit/>
          </a:bodyPr>
          <a:lstStyle/>
          <a:p>
            <a:pPr marL="285750" indent="-285750">
              <a:buClr>
                <a:srgbClr val="FF0000"/>
              </a:buClr>
              <a:buFont typeface="Wingdings" panose="05000000000000000000" pitchFamily="2" charset="2"/>
              <a:buChar char="ü"/>
            </a:pPr>
            <a:r>
              <a:rPr lang="en-US" sz="1800" dirty="0" smtClean="0">
                <a:solidFill>
                  <a:schemeClr val="bg1"/>
                </a:solidFill>
                <a:latin typeface="Hind" panose="020B0604020202020204" charset="0"/>
                <a:cs typeface="Hind" panose="020B0604020202020204" charset="0"/>
              </a:rPr>
              <a:t>They don’t lend books for long periods of time.</a:t>
            </a:r>
          </a:p>
          <a:p>
            <a:pPr marL="285750" indent="-285750">
              <a:buClr>
                <a:srgbClr val="FF0000"/>
              </a:buClr>
              <a:buFont typeface="Wingdings" panose="05000000000000000000" pitchFamily="2" charset="2"/>
              <a:buChar char="ü"/>
            </a:pPr>
            <a:r>
              <a:rPr lang="en-US" sz="1800" dirty="0" smtClean="0">
                <a:solidFill>
                  <a:schemeClr val="bg1"/>
                </a:solidFill>
                <a:latin typeface="Hind" panose="020B0604020202020204" charset="0"/>
                <a:cs typeface="Hind" panose="020B0604020202020204" charset="0"/>
              </a:rPr>
              <a:t>You can’t borrow a book from a library without membership.</a:t>
            </a:r>
          </a:p>
          <a:p>
            <a:pPr marL="285750" indent="-285750">
              <a:buClr>
                <a:srgbClr val="FF0000"/>
              </a:buClr>
              <a:buFont typeface="Wingdings" panose="05000000000000000000" pitchFamily="2" charset="2"/>
              <a:buChar char="ü"/>
            </a:pPr>
            <a:r>
              <a:rPr lang="en-US" sz="1800" dirty="0" smtClean="0">
                <a:solidFill>
                  <a:schemeClr val="bg1"/>
                </a:solidFill>
                <a:latin typeface="Hind" panose="020B0604020202020204" charset="0"/>
                <a:cs typeface="Hind" panose="020B0604020202020204" charset="0"/>
              </a:rPr>
              <a:t>You have to pay membership costs every month.</a:t>
            </a:r>
          </a:p>
          <a:p>
            <a:pPr marL="285750" indent="-285750">
              <a:buClr>
                <a:srgbClr val="FF0000"/>
              </a:buClr>
              <a:buFont typeface="Wingdings" panose="05000000000000000000" pitchFamily="2" charset="2"/>
              <a:buChar char="ü"/>
            </a:pPr>
            <a:r>
              <a:rPr lang="en-US" sz="1800" dirty="0" smtClean="0">
                <a:solidFill>
                  <a:schemeClr val="bg1"/>
                </a:solidFill>
                <a:latin typeface="Hind" panose="020B0604020202020204" charset="0"/>
                <a:cs typeface="Hind" panose="020B0604020202020204" charset="0"/>
              </a:rPr>
              <a:t>Most libraries have old books that most people don’t even read.</a:t>
            </a:r>
          </a:p>
          <a:p>
            <a:pPr marL="285750" indent="-285750">
              <a:buClr>
                <a:srgbClr val="FF0000"/>
              </a:buClr>
              <a:buFont typeface="Wingdings" panose="05000000000000000000" pitchFamily="2" charset="2"/>
              <a:buChar char="ü"/>
            </a:pPr>
            <a:r>
              <a:rPr lang="en-US" sz="1800" dirty="0" smtClean="0">
                <a:solidFill>
                  <a:schemeClr val="bg1"/>
                </a:solidFill>
                <a:latin typeface="Hind" panose="020B0604020202020204" charset="0"/>
                <a:cs typeface="Hind" panose="020B0604020202020204" charset="0"/>
              </a:rPr>
              <a:t>Finding a good library is difficult.</a:t>
            </a:r>
          </a:p>
          <a:p>
            <a:pPr marL="285750" indent="-285750">
              <a:buClr>
                <a:srgbClr val="FF0000"/>
              </a:buClr>
              <a:buFont typeface="Wingdings" panose="05000000000000000000" pitchFamily="2" charset="2"/>
              <a:buChar char="ü"/>
            </a:pPr>
            <a:r>
              <a:rPr lang="en-US" sz="1800" dirty="0" smtClean="0">
                <a:solidFill>
                  <a:schemeClr val="bg1"/>
                </a:solidFill>
                <a:latin typeface="Hind" panose="020B0604020202020204" charset="0"/>
                <a:cs typeface="Hind" panose="020B0604020202020204" charset="0"/>
              </a:rPr>
              <a:t>You have to go through shelves of books to find a book you want.</a:t>
            </a:r>
          </a:p>
          <a:p>
            <a:endParaRPr lang="en-US" sz="1800" dirty="0" smtClean="0">
              <a:solidFill>
                <a:schemeClr val="bg1"/>
              </a:solidFill>
            </a:endParaRPr>
          </a:p>
          <a:p>
            <a:r>
              <a:rPr lang="en-US" sz="1800" b="1" dirty="0" smtClean="0">
                <a:solidFill>
                  <a:schemeClr val="bg1"/>
                </a:solidFill>
                <a:latin typeface="Ubuntu" panose="020B0504030602030204" pitchFamily="34" charset="0"/>
              </a:rPr>
              <a:t>But most importantly…</a:t>
            </a:r>
          </a:p>
          <a:p>
            <a:pPr marL="285750" indent="-285750">
              <a:buClr>
                <a:srgbClr val="00B050"/>
              </a:buClr>
              <a:buFont typeface="Wingdings" panose="05000000000000000000" pitchFamily="2" charset="2"/>
              <a:buChar char="ü"/>
            </a:pPr>
            <a:r>
              <a:rPr lang="en-US" sz="1800" dirty="0" smtClean="0">
                <a:solidFill>
                  <a:schemeClr val="bg1"/>
                </a:solidFill>
              </a:rPr>
              <a:t>Any book you want is now on the internet!</a:t>
            </a:r>
          </a:p>
          <a:p>
            <a:pPr marL="285750" indent="-285750">
              <a:buFont typeface="Wingdings" panose="05000000000000000000" pitchFamily="2" charset="2"/>
              <a:buChar char="ü"/>
            </a:pPr>
            <a:endParaRPr lang="en-US" dirty="0"/>
          </a:p>
        </p:txBody>
      </p:sp>
    </p:spTree>
    <p:extLst>
      <p:ext uri="{BB962C8B-B14F-4D97-AF65-F5344CB8AC3E}">
        <p14:creationId xmlns:p14="http://schemas.microsoft.com/office/powerpoint/2010/main" val="33137958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29"/>
          <p:cNvSpPr txBox="1">
            <a:spLocks noGrp="1"/>
          </p:cNvSpPr>
          <p:nvPr>
            <p:ph type="ctrTitle" idx="4294967295"/>
          </p:nvPr>
        </p:nvSpPr>
        <p:spPr>
          <a:xfrm>
            <a:off x="685800" y="1888142"/>
            <a:ext cx="77724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9600" dirty="0" smtClean="0">
                <a:solidFill>
                  <a:srgbClr val="33CCCC"/>
                </a:solidFill>
              </a:rPr>
              <a:t>5,</a:t>
            </a:r>
            <a:r>
              <a:rPr lang="en" sz="9600" dirty="0" smtClean="0">
                <a:solidFill>
                  <a:srgbClr val="33CCFF"/>
                </a:solidFill>
              </a:rPr>
              <a:t>341</a:t>
            </a:r>
            <a:r>
              <a:rPr lang="en" sz="9600" dirty="0" smtClean="0">
                <a:solidFill>
                  <a:srgbClr val="33CCFF"/>
                </a:solidFill>
              </a:rPr>
              <a:t>,</a:t>
            </a:r>
            <a:r>
              <a:rPr lang="en" sz="9600" dirty="0" smtClean="0">
                <a:solidFill>
                  <a:srgbClr val="6699FF"/>
                </a:solidFill>
              </a:rPr>
              <a:t>764</a:t>
            </a:r>
            <a:endParaRPr sz="9600" dirty="0">
              <a:solidFill>
                <a:srgbClr val="6699FF"/>
              </a:solidFill>
            </a:endParaRPr>
          </a:p>
        </p:txBody>
      </p:sp>
      <p:sp>
        <p:nvSpPr>
          <p:cNvPr id="317" name="Google Shape;317;p29"/>
          <p:cNvSpPr txBox="1">
            <a:spLocks noGrp="1"/>
          </p:cNvSpPr>
          <p:nvPr>
            <p:ph type="subTitle" idx="4294967295"/>
          </p:nvPr>
        </p:nvSpPr>
        <p:spPr>
          <a:xfrm>
            <a:off x="685800" y="2687653"/>
            <a:ext cx="77724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dirty="0" smtClean="0"/>
              <a:t>Over 5 million books in just a click away!</a:t>
            </a:r>
            <a:r>
              <a:rPr lang="en-US" dirty="0"/>
              <a:t> </a:t>
            </a:r>
            <a:endParaRPr lang="en-US" dirty="0" smtClean="0"/>
          </a:p>
          <a:p>
            <a:pPr marL="0" lvl="0" indent="0" algn="ctr" rtl="0">
              <a:spcBef>
                <a:spcPts val="600"/>
              </a:spcBef>
              <a:spcAft>
                <a:spcPts val="0"/>
              </a:spcAft>
              <a:buNone/>
            </a:pPr>
            <a:r>
              <a:rPr lang="en-US" dirty="0" smtClean="0"/>
              <a:t>Only with…  </a:t>
            </a:r>
            <a:r>
              <a:rPr lang="en-US" dirty="0" err="1" smtClean="0"/>
              <a:t>BookWorm</a:t>
            </a:r>
            <a:r>
              <a:rPr lang="en-US" dirty="0" smtClean="0"/>
              <a:t>!</a:t>
            </a:r>
            <a:endParaRPr dirty="0"/>
          </a:p>
        </p:txBody>
      </p:sp>
      <p:sp>
        <p:nvSpPr>
          <p:cNvPr id="318" name="Google Shape;318;p29"/>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23670007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2"/>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Why should you use BookWorm?</a:t>
            </a:r>
            <a:endParaRPr dirty="0"/>
          </a:p>
        </p:txBody>
      </p:sp>
      <p:sp>
        <p:nvSpPr>
          <p:cNvPr id="353" name="Google Shape;353;p32"/>
          <p:cNvSpPr txBox="1">
            <a:spLocks noGrp="1"/>
          </p:cNvSpPr>
          <p:nvPr>
            <p:ph type="body" idx="1"/>
          </p:nvPr>
        </p:nvSpPr>
        <p:spPr>
          <a:xfrm>
            <a:off x="1067100" y="1619250"/>
            <a:ext cx="19593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smtClean="0"/>
              <a:t>Ad-free</a:t>
            </a:r>
            <a:endParaRPr b="1" dirty="0"/>
          </a:p>
          <a:p>
            <a:pPr marL="0" lvl="0" indent="0" algn="l" rtl="0">
              <a:spcBef>
                <a:spcPts val="600"/>
              </a:spcBef>
              <a:spcAft>
                <a:spcPts val="0"/>
              </a:spcAft>
              <a:buNone/>
            </a:pPr>
            <a:r>
              <a:rPr lang="en" sz="1200" dirty="0" smtClean="0"/>
              <a:t>We think about the readers, and by no means will we bombard you with nasty popups or annoying ads!</a:t>
            </a:r>
            <a:endParaRPr sz="1200" dirty="0"/>
          </a:p>
        </p:txBody>
      </p:sp>
      <p:sp>
        <p:nvSpPr>
          <p:cNvPr id="354" name="Google Shape;354;p32"/>
          <p:cNvSpPr txBox="1">
            <a:spLocks noGrp="1"/>
          </p:cNvSpPr>
          <p:nvPr>
            <p:ph type="body" idx="2"/>
          </p:nvPr>
        </p:nvSpPr>
        <p:spPr>
          <a:xfrm>
            <a:off x="3126624" y="1619250"/>
            <a:ext cx="19593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smtClean="0"/>
              <a:t>Dark mode</a:t>
            </a:r>
          </a:p>
          <a:p>
            <a:pPr marL="0" lvl="0" indent="0" algn="l" rtl="0">
              <a:spcBef>
                <a:spcPts val="600"/>
              </a:spcBef>
              <a:spcAft>
                <a:spcPts val="0"/>
              </a:spcAft>
              <a:buNone/>
            </a:pPr>
            <a:r>
              <a:rPr lang="en" sz="1200" dirty="0" smtClean="0"/>
              <a:t>It’s quite apparent that book lovers read at night, so we have a dark mode, your eyes will thank you!</a:t>
            </a:r>
            <a:endParaRPr sz="1200" dirty="0"/>
          </a:p>
        </p:txBody>
      </p:sp>
      <p:sp>
        <p:nvSpPr>
          <p:cNvPr id="355" name="Google Shape;355;p32"/>
          <p:cNvSpPr txBox="1">
            <a:spLocks noGrp="1"/>
          </p:cNvSpPr>
          <p:nvPr>
            <p:ph type="body" idx="3"/>
          </p:nvPr>
        </p:nvSpPr>
        <p:spPr>
          <a:xfrm>
            <a:off x="5186148" y="1619250"/>
            <a:ext cx="1959300" cy="1305000"/>
          </a:xfrm>
          <a:prstGeom prst="rect">
            <a:avLst/>
          </a:prstGeom>
        </p:spPr>
        <p:txBody>
          <a:bodyPr spcFirstLastPara="1" wrap="square" lIns="91425" tIns="91425" rIns="91425" bIns="91425" anchor="t" anchorCtr="0">
            <a:noAutofit/>
          </a:bodyPr>
          <a:lstStyle/>
          <a:p>
            <a:pPr marL="0" lvl="0" indent="0">
              <a:buNone/>
            </a:pPr>
            <a:r>
              <a:rPr lang="en-US" b="1" dirty="0" smtClean="0"/>
              <a:t>WYSIWYG</a:t>
            </a:r>
          </a:p>
          <a:p>
            <a:pPr marL="0" lvl="0" indent="0">
              <a:buNone/>
            </a:pPr>
            <a:r>
              <a:rPr lang="en-US" sz="1200" dirty="0" smtClean="0"/>
              <a:t>What you see is what you get! We don’t have any hidden layouts so even if you printed it out, you’ll get what you see!</a:t>
            </a:r>
            <a:endParaRPr sz="1200" dirty="0"/>
          </a:p>
          <a:p>
            <a:pPr marL="0" lvl="0" indent="0" algn="l" rtl="0">
              <a:spcBef>
                <a:spcPts val="600"/>
              </a:spcBef>
              <a:spcAft>
                <a:spcPts val="0"/>
              </a:spcAft>
              <a:buNone/>
            </a:pPr>
            <a:endParaRPr sz="1200" dirty="0"/>
          </a:p>
        </p:txBody>
      </p:sp>
      <p:sp>
        <p:nvSpPr>
          <p:cNvPr id="356" name="Google Shape;356;p32"/>
          <p:cNvSpPr txBox="1">
            <a:spLocks noGrp="1"/>
          </p:cNvSpPr>
          <p:nvPr>
            <p:ph type="body" idx="1"/>
          </p:nvPr>
        </p:nvSpPr>
        <p:spPr>
          <a:xfrm>
            <a:off x="1067100" y="3200399"/>
            <a:ext cx="1959300" cy="1756229"/>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smtClean="0"/>
              <a:t>Blazing fast &amp; data-friendly</a:t>
            </a:r>
            <a:endParaRPr b="1" dirty="0"/>
          </a:p>
          <a:p>
            <a:pPr marL="0" lvl="0" indent="0" algn="l" rtl="0">
              <a:spcBef>
                <a:spcPts val="600"/>
              </a:spcBef>
              <a:spcAft>
                <a:spcPts val="0"/>
              </a:spcAft>
              <a:buNone/>
            </a:pPr>
            <a:r>
              <a:rPr lang="en" sz="1200" dirty="0" smtClean="0"/>
              <a:t>The app is merely 295KB! Whenever you load the app, it only consumes 2.3MB. We don’t waste your data, we conserve it!</a:t>
            </a:r>
            <a:endParaRPr sz="1200" dirty="0"/>
          </a:p>
        </p:txBody>
      </p:sp>
      <p:sp>
        <p:nvSpPr>
          <p:cNvPr id="357" name="Google Shape;357;p32"/>
          <p:cNvSpPr txBox="1">
            <a:spLocks noGrp="1"/>
          </p:cNvSpPr>
          <p:nvPr>
            <p:ph type="body" idx="2"/>
          </p:nvPr>
        </p:nvSpPr>
        <p:spPr>
          <a:xfrm>
            <a:off x="3126624" y="3200400"/>
            <a:ext cx="19593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smtClean="0"/>
              <a:t>Minimal UI</a:t>
            </a:r>
            <a:endParaRPr lang="en-US" b="1" dirty="0"/>
          </a:p>
          <a:p>
            <a:pPr marL="0" lvl="0" indent="0" algn="l" rtl="0">
              <a:spcBef>
                <a:spcPts val="600"/>
              </a:spcBef>
              <a:spcAft>
                <a:spcPts val="0"/>
              </a:spcAft>
              <a:buNone/>
            </a:pPr>
            <a:r>
              <a:rPr lang="en" sz="1200" dirty="0" smtClean="0"/>
              <a:t>The user interface of the app is very friendly to users of any technical skill level. It’s clean and looks really good across any platform.</a:t>
            </a:r>
            <a:endParaRPr sz="1200" dirty="0"/>
          </a:p>
        </p:txBody>
      </p:sp>
      <p:sp>
        <p:nvSpPr>
          <p:cNvPr id="358" name="Google Shape;358;p32"/>
          <p:cNvSpPr txBox="1">
            <a:spLocks noGrp="1"/>
          </p:cNvSpPr>
          <p:nvPr>
            <p:ph type="body" idx="3"/>
          </p:nvPr>
        </p:nvSpPr>
        <p:spPr>
          <a:xfrm>
            <a:off x="5186148" y="3200400"/>
            <a:ext cx="1959300" cy="1612226"/>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smtClean="0"/>
              <a:t>Cross-platform</a:t>
            </a:r>
            <a:endParaRPr b="1" dirty="0"/>
          </a:p>
          <a:p>
            <a:pPr marL="0" lvl="0" indent="0" algn="l" rtl="0">
              <a:spcBef>
                <a:spcPts val="600"/>
              </a:spcBef>
              <a:spcAft>
                <a:spcPts val="0"/>
              </a:spcAft>
              <a:buNone/>
            </a:pPr>
            <a:r>
              <a:rPr lang="en" sz="1200" dirty="0" smtClean="0"/>
              <a:t>iOS, Android, Windows, Linux, you name it, we have it! BookWorm runs on mobile and on desktop with no problem at all.</a:t>
            </a:r>
            <a:endParaRPr sz="1200" dirty="0"/>
          </a:p>
        </p:txBody>
      </p:sp>
      <p:sp>
        <p:nvSpPr>
          <p:cNvPr id="359" name="Google Shape;359;p32"/>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34615135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1"/>
          <p:cNvSpPr txBox="1">
            <a:spLocks noGrp="1"/>
          </p:cNvSpPr>
          <p:nvPr>
            <p:ph type="ctrTitle" idx="4294967295"/>
          </p:nvPr>
        </p:nvSpPr>
        <p:spPr>
          <a:xfrm>
            <a:off x="1672075" y="2269150"/>
            <a:ext cx="56352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7200" dirty="0" smtClean="0"/>
              <a:t>PWA</a:t>
            </a:r>
            <a:r>
              <a:rPr lang="en" sz="7200" dirty="0"/>
              <a:t/>
            </a:r>
            <a:br>
              <a:rPr lang="en" sz="7200" dirty="0"/>
            </a:br>
            <a:r>
              <a:rPr lang="en" sz="4800" dirty="0" smtClean="0"/>
              <a:t>BookWorm = PWA</a:t>
            </a:r>
            <a:endParaRPr sz="4800" dirty="0"/>
          </a:p>
        </p:txBody>
      </p:sp>
      <p:sp>
        <p:nvSpPr>
          <p:cNvPr id="239" name="Google Shape;239;p21"/>
          <p:cNvSpPr txBox="1">
            <a:spLocks noGrp="1"/>
          </p:cNvSpPr>
          <p:nvPr>
            <p:ph type="subTitle" idx="4294967295"/>
          </p:nvPr>
        </p:nvSpPr>
        <p:spPr>
          <a:xfrm>
            <a:off x="1672074" y="3411552"/>
            <a:ext cx="6826039"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smtClean="0"/>
              <a:t>The key to the performance and cross-comaptibility, is that BookWorm is a Progressive Web Application!</a:t>
            </a:r>
            <a:endParaRPr dirty="0"/>
          </a:p>
        </p:txBody>
      </p:sp>
      <p:sp>
        <p:nvSpPr>
          <p:cNvPr id="240" name="Google Shape;240;p21"/>
          <p:cNvSpPr/>
          <p:nvPr/>
        </p:nvSpPr>
        <p:spPr>
          <a:xfrm>
            <a:off x="4798133" y="1000209"/>
            <a:ext cx="275621" cy="26317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1"/>
          <p:cNvGrpSpPr/>
          <p:nvPr/>
        </p:nvGrpSpPr>
        <p:grpSpPr>
          <a:xfrm>
            <a:off x="5155948" y="770536"/>
            <a:ext cx="1333298" cy="1333379"/>
            <a:chOff x="6654650" y="3665275"/>
            <a:chExt cx="409100" cy="409125"/>
          </a:xfrm>
        </p:grpSpPr>
        <p:sp>
          <p:nvSpPr>
            <p:cNvPr id="242" name="Google Shape;242;p21"/>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669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1"/>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669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21"/>
          <p:cNvGrpSpPr/>
          <p:nvPr/>
        </p:nvGrpSpPr>
        <p:grpSpPr>
          <a:xfrm>
            <a:off x="4313973" y="1833369"/>
            <a:ext cx="484172" cy="484200"/>
            <a:chOff x="570875" y="4322250"/>
            <a:chExt cx="443300" cy="443325"/>
          </a:xfrm>
        </p:grpSpPr>
        <p:sp>
          <p:nvSpPr>
            <p:cNvPr id="245" name="Google Shape;245;p21"/>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0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0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0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1"/>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0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 name="Google Shape;249;p21"/>
          <p:cNvSpPr/>
          <p:nvPr/>
        </p:nvSpPr>
        <p:spPr>
          <a:xfrm rot="1892490">
            <a:off x="6553193" y="1395604"/>
            <a:ext cx="275600" cy="26315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rot="-931596">
            <a:off x="5989582" y="2233657"/>
            <a:ext cx="186411" cy="17799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1"/>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16555598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24"/>
          <p:cNvSpPr txBox="1">
            <a:spLocks noGrp="1"/>
          </p:cNvSpPr>
          <p:nvPr>
            <p:ph type="title"/>
          </p:nvPr>
        </p:nvSpPr>
        <p:spPr>
          <a:xfrm>
            <a:off x="4374000" y="522514"/>
            <a:ext cx="2855400" cy="234423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PWAs are the </a:t>
            </a:r>
            <a:r>
              <a:rPr lang="en" dirty="0" smtClean="0">
                <a:solidFill>
                  <a:srgbClr val="FF0066"/>
                </a:solidFill>
              </a:rPr>
              <a:t>future </a:t>
            </a:r>
            <a:r>
              <a:rPr lang="en" dirty="0" smtClean="0"/>
              <a:t>of </a:t>
            </a:r>
            <a:r>
              <a:rPr lang="en" dirty="0" smtClean="0">
                <a:gradFill flip="none" rotWithShape="1">
                  <a:gsLst>
                    <a:gs pos="0">
                      <a:srgbClr val="FFFF00">
                        <a:tint val="66000"/>
                        <a:satMod val="160000"/>
                      </a:srgbClr>
                    </a:gs>
                    <a:gs pos="50000">
                      <a:srgbClr val="FFFF00">
                        <a:tint val="44500"/>
                        <a:satMod val="160000"/>
                      </a:srgbClr>
                    </a:gs>
                    <a:gs pos="100000">
                      <a:srgbClr val="FFFF00">
                        <a:tint val="23500"/>
                        <a:satMod val="160000"/>
                      </a:srgbClr>
                    </a:gs>
                  </a:gsLst>
                  <a:lin ang="10800000" scaled="1"/>
                  <a:tileRect/>
                </a:gradFill>
              </a:rPr>
              <a:t>application</a:t>
            </a:r>
            <a:r>
              <a:rPr lang="en" dirty="0" smtClean="0">
                <a:solidFill>
                  <a:srgbClr val="00B050"/>
                </a:solidFill>
              </a:rPr>
              <a:t> </a:t>
            </a:r>
            <a:r>
              <a:rPr lang="en" dirty="0" smtClean="0">
                <a:gradFill flip="none" rotWithShape="1">
                  <a:gsLst>
                    <a:gs pos="0">
                      <a:srgbClr val="00B050">
                        <a:tint val="66000"/>
                        <a:satMod val="160000"/>
                      </a:srgbClr>
                    </a:gs>
                    <a:gs pos="50000">
                      <a:srgbClr val="00B050">
                        <a:tint val="44500"/>
                        <a:satMod val="160000"/>
                      </a:srgbClr>
                    </a:gs>
                    <a:gs pos="100000">
                      <a:srgbClr val="00B050">
                        <a:tint val="23500"/>
                        <a:satMod val="160000"/>
                      </a:srgbClr>
                    </a:gs>
                  </a:gsLst>
                  <a:lin ang="13500000" scaled="1"/>
                  <a:tileRect/>
                </a:gradFill>
              </a:rPr>
              <a:t>development</a:t>
            </a:r>
            <a:endParaRPr dirty="0">
              <a:gradFill flip="none" rotWithShape="1">
                <a:gsLst>
                  <a:gs pos="0">
                    <a:srgbClr val="00B050">
                      <a:tint val="66000"/>
                      <a:satMod val="160000"/>
                    </a:srgbClr>
                  </a:gs>
                  <a:gs pos="50000">
                    <a:srgbClr val="00B050">
                      <a:tint val="44500"/>
                      <a:satMod val="160000"/>
                    </a:srgbClr>
                  </a:gs>
                  <a:gs pos="100000">
                    <a:srgbClr val="00B050">
                      <a:tint val="23500"/>
                      <a:satMod val="160000"/>
                    </a:srgbClr>
                  </a:gs>
                </a:gsLst>
                <a:lin ang="13500000" scaled="1"/>
                <a:tileRect/>
              </a:gradFill>
            </a:endParaRPr>
          </a:p>
        </p:txBody>
      </p:sp>
      <p:sp>
        <p:nvSpPr>
          <p:cNvPr id="274" name="Google Shape;274;p24"/>
          <p:cNvSpPr txBox="1">
            <a:spLocks noGrp="1"/>
          </p:cNvSpPr>
          <p:nvPr>
            <p:ph type="body" idx="1"/>
          </p:nvPr>
        </p:nvSpPr>
        <p:spPr>
          <a:xfrm>
            <a:off x="4374000" y="2707725"/>
            <a:ext cx="2855400" cy="1394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dirty="0" smtClean="0"/>
              <a:t>Progressive Web Applications have been noted by Google and other large tech giants to be the best solution to performance, user exeprience and other requirements of an app.</a:t>
            </a:r>
            <a:endParaRPr sz="1400" dirty="0"/>
          </a:p>
        </p:txBody>
      </p:sp>
      <p:pic>
        <p:nvPicPr>
          <p:cNvPr id="275" name="Google Shape;275;p24"/>
          <p:cNvPicPr preferRelativeResize="0"/>
          <p:nvPr/>
        </p:nvPicPr>
        <p:blipFill>
          <a:blip r:embed="rId3">
            <a:extLst>
              <a:ext uri="{28A0092B-C50C-407E-A947-70E740481C1C}">
                <a14:useLocalDpi xmlns:a14="http://schemas.microsoft.com/office/drawing/2010/main" val="0"/>
              </a:ext>
            </a:extLst>
          </a:blip>
          <a:stretch>
            <a:fillRect/>
          </a:stretch>
        </p:blipFill>
        <p:spPr>
          <a:xfrm>
            <a:off x="940016" y="916521"/>
            <a:ext cx="3312670" cy="3185604"/>
          </a:xfrm>
          <a:prstGeom prst="snip2DiagRect">
            <a:avLst>
              <a:gd name="adj1" fmla="val 0"/>
              <a:gd name="adj2" fmla="val 29927"/>
            </a:avLst>
          </a:prstGeom>
          <a:noFill/>
          <a:ln>
            <a:noFill/>
          </a:ln>
          <a:effectLst>
            <a:outerShdw blurRad="57150" dist="19050" dir="5400000" algn="bl" rotWithShape="0">
              <a:srgbClr val="000000">
                <a:alpha val="50000"/>
              </a:srgbClr>
            </a:outerShdw>
          </a:effectLst>
        </p:spPr>
      </p:pic>
      <p:sp>
        <p:nvSpPr>
          <p:cNvPr id="276" name="Google Shape;276;p2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1844633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1"/>
          <p:cNvSpPr txBox="1">
            <a:spLocks noGrp="1"/>
          </p:cNvSpPr>
          <p:nvPr>
            <p:ph type="title"/>
          </p:nvPr>
        </p:nvSpPr>
        <p:spPr>
          <a:xfrm>
            <a:off x="580571" y="912850"/>
            <a:ext cx="6988629" cy="63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How to install BookWorm on mobiles?</a:t>
            </a:r>
            <a:endParaRPr dirty="0"/>
          </a:p>
        </p:txBody>
      </p:sp>
      <p:grpSp>
        <p:nvGrpSpPr>
          <p:cNvPr id="335" name="Google Shape;335;p31"/>
          <p:cNvGrpSpPr/>
          <p:nvPr/>
        </p:nvGrpSpPr>
        <p:grpSpPr>
          <a:xfrm rot="10800000" flipH="1">
            <a:off x="4171679" y="1803913"/>
            <a:ext cx="821730" cy="1228760"/>
            <a:chOff x="4171679" y="1802748"/>
            <a:chExt cx="821730" cy="1228760"/>
          </a:xfrm>
        </p:grpSpPr>
        <p:sp>
          <p:nvSpPr>
            <p:cNvPr id="336" name="Google Shape;336;p31"/>
            <p:cNvSpPr/>
            <p:nvPr/>
          </p:nvSpPr>
          <p:spPr>
            <a:xfrm rot="10800000">
              <a:off x="4171679" y="2413508"/>
              <a:ext cx="821700" cy="618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7" name="Google Shape;337;p31"/>
            <p:cNvSpPr/>
            <p:nvPr/>
          </p:nvSpPr>
          <p:spPr>
            <a:xfrm flipH="1">
              <a:off x="4171679" y="1802748"/>
              <a:ext cx="821730" cy="617854"/>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38" name="Google Shape;338;p31"/>
          <p:cNvGrpSpPr/>
          <p:nvPr/>
        </p:nvGrpSpPr>
        <p:grpSpPr>
          <a:xfrm rot="10800000" flipH="1">
            <a:off x="1972825" y="1802809"/>
            <a:ext cx="821730" cy="1228859"/>
            <a:chOff x="1972825" y="1803752"/>
            <a:chExt cx="821730" cy="1228859"/>
          </a:xfrm>
        </p:grpSpPr>
        <p:sp>
          <p:nvSpPr>
            <p:cNvPr id="339" name="Google Shape;339;p31"/>
            <p:cNvSpPr/>
            <p:nvPr/>
          </p:nvSpPr>
          <p:spPr>
            <a:xfrm rot="10800000">
              <a:off x="1972825" y="2414611"/>
              <a:ext cx="821700" cy="6180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0" name="Google Shape;340;p31"/>
            <p:cNvSpPr/>
            <p:nvPr/>
          </p:nvSpPr>
          <p:spPr>
            <a:xfrm flipH="1">
              <a:off x="1972825" y="1803752"/>
              <a:ext cx="821730" cy="617854"/>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41" name="Google Shape;341;p31"/>
          <p:cNvGrpSpPr/>
          <p:nvPr/>
        </p:nvGrpSpPr>
        <p:grpSpPr>
          <a:xfrm rot="10800000" flipH="1">
            <a:off x="5808538" y="1802748"/>
            <a:ext cx="821730" cy="1228977"/>
            <a:chOff x="5808538" y="1803695"/>
            <a:chExt cx="821730" cy="1228977"/>
          </a:xfrm>
        </p:grpSpPr>
        <p:sp>
          <p:nvSpPr>
            <p:cNvPr id="342" name="Google Shape;342;p31"/>
            <p:cNvSpPr/>
            <p:nvPr/>
          </p:nvSpPr>
          <p:spPr>
            <a:xfrm rot="10800000">
              <a:off x="5808538" y="2414672"/>
              <a:ext cx="821700" cy="6180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3" name="Google Shape;343;p31"/>
            <p:cNvSpPr/>
            <p:nvPr/>
          </p:nvSpPr>
          <p:spPr>
            <a:xfrm flipH="1">
              <a:off x="5808538" y="1803695"/>
              <a:ext cx="821730" cy="617854"/>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4" name="Google Shape;344;p31"/>
          <p:cNvSpPr txBox="1"/>
          <p:nvPr/>
        </p:nvSpPr>
        <p:spPr>
          <a:xfrm>
            <a:off x="642075" y="1807783"/>
            <a:ext cx="1509000" cy="1235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smtClean="0">
                <a:solidFill>
                  <a:srgbClr val="FF6600"/>
                </a:solidFill>
                <a:latin typeface="Hind"/>
                <a:ea typeface="Hind"/>
                <a:cs typeface="Hind"/>
                <a:sym typeface="Hind"/>
              </a:rPr>
              <a:t>VISIT</a:t>
            </a:r>
          </a:p>
          <a:p>
            <a:pPr marL="0" lvl="0" indent="0" algn="r" rtl="0">
              <a:spcBef>
                <a:spcPts val="0"/>
              </a:spcBef>
              <a:spcAft>
                <a:spcPts val="0"/>
              </a:spcAft>
              <a:buNone/>
            </a:pPr>
            <a:r>
              <a:rPr lang="en" sz="2400" b="1" dirty="0" smtClean="0">
                <a:solidFill>
                  <a:srgbClr val="FF6600"/>
                </a:solidFill>
                <a:latin typeface="Hind"/>
                <a:ea typeface="Hind"/>
                <a:cs typeface="Hind"/>
                <a:sym typeface="Hind"/>
              </a:rPr>
              <a:t>WEBSITE</a:t>
            </a:r>
            <a:endParaRPr sz="2400" b="1" dirty="0">
              <a:solidFill>
                <a:srgbClr val="FF6600"/>
              </a:solidFill>
              <a:latin typeface="Hind"/>
              <a:ea typeface="Hind"/>
              <a:cs typeface="Hind"/>
              <a:sym typeface="Hind"/>
            </a:endParaRPr>
          </a:p>
        </p:txBody>
      </p:sp>
      <p:sp>
        <p:nvSpPr>
          <p:cNvPr id="345" name="Google Shape;345;p31"/>
          <p:cNvSpPr txBox="1"/>
          <p:nvPr/>
        </p:nvSpPr>
        <p:spPr>
          <a:xfrm>
            <a:off x="2482388" y="1807783"/>
            <a:ext cx="1872000" cy="1235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smtClean="0">
                <a:solidFill>
                  <a:srgbClr val="6699FF"/>
                </a:solidFill>
                <a:latin typeface="Hind"/>
                <a:ea typeface="Hind"/>
                <a:cs typeface="Hind"/>
                <a:sym typeface="Hind"/>
              </a:rPr>
              <a:t>CLICK ADD</a:t>
            </a:r>
          </a:p>
          <a:p>
            <a:pPr marL="0" lvl="0" indent="0" algn="r" rtl="0">
              <a:spcBef>
                <a:spcPts val="0"/>
              </a:spcBef>
              <a:spcAft>
                <a:spcPts val="0"/>
              </a:spcAft>
              <a:buNone/>
            </a:pPr>
            <a:r>
              <a:rPr lang="en" sz="2400" b="1" dirty="0" smtClean="0">
                <a:solidFill>
                  <a:srgbClr val="6699FF"/>
                </a:solidFill>
                <a:latin typeface="Hind"/>
                <a:ea typeface="Hind"/>
                <a:cs typeface="Hind"/>
                <a:sym typeface="Hind"/>
              </a:rPr>
              <a:t>TO HOME</a:t>
            </a:r>
          </a:p>
          <a:p>
            <a:pPr marL="0" lvl="0" indent="0" algn="r" rtl="0">
              <a:spcBef>
                <a:spcPts val="0"/>
              </a:spcBef>
              <a:spcAft>
                <a:spcPts val="0"/>
              </a:spcAft>
              <a:buNone/>
            </a:pPr>
            <a:r>
              <a:rPr lang="en" sz="2400" b="1" dirty="0" smtClean="0">
                <a:solidFill>
                  <a:srgbClr val="6699FF"/>
                </a:solidFill>
                <a:latin typeface="Hind"/>
                <a:ea typeface="Hind"/>
                <a:cs typeface="Hind"/>
                <a:sym typeface="Hind"/>
              </a:rPr>
              <a:t>SCREEN</a:t>
            </a:r>
            <a:endParaRPr sz="2400" b="1" dirty="0">
              <a:solidFill>
                <a:srgbClr val="6699FF"/>
              </a:solidFill>
              <a:latin typeface="Hind"/>
              <a:ea typeface="Hind"/>
              <a:cs typeface="Hind"/>
              <a:sym typeface="Hind"/>
            </a:endParaRPr>
          </a:p>
        </p:txBody>
      </p:sp>
      <p:sp>
        <p:nvSpPr>
          <p:cNvPr id="346" name="Google Shape;346;p31"/>
          <p:cNvSpPr txBox="1"/>
          <p:nvPr/>
        </p:nvSpPr>
        <p:spPr>
          <a:xfrm>
            <a:off x="4582529" y="1807783"/>
            <a:ext cx="1509000" cy="1235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smtClean="0">
                <a:solidFill>
                  <a:srgbClr val="66FF33"/>
                </a:solidFill>
                <a:latin typeface="Hind"/>
                <a:ea typeface="Hind"/>
                <a:cs typeface="Hind"/>
                <a:sym typeface="Hind"/>
              </a:rPr>
              <a:t>ENJOY</a:t>
            </a:r>
            <a:endParaRPr sz="2400" b="1" dirty="0">
              <a:solidFill>
                <a:srgbClr val="66FF33"/>
              </a:solidFill>
              <a:latin typeface="Hind"/>
              <a:ea typeface="Hind"/>
              <a:cs typeface="Hind"/>
              <a:sym typeface="Hind"/>
            </a:endParaRPr>
          </a:p>
        </p:txBody>
      </p:sp>
      <p:sp>
        <p:nvSpPr>
          <p:cNvPr id="347" name="Google Shape;347;p31"/>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18" name="Google Shape;334;p31"/>
          <p:cNvSpPr txBox="1">
            <a:spLocks/>
          </p:cNvSpPr>
          <p:nvPr/>
        </p:nvSpPr>
        <p:spPr>
          <a:xfrm>
            <a:off x="677364" y="4176625"/>
            <a:ext cx="6988629" cy="63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000"/>
              <a:buFont typeface="Hind"/>
              <a:buNone/>
              <a:defRPr sz="3000" b="1" i="0" u="none" strike="noStrike" cap="none">
                <a:solidFill>
                  <a:srgbClr val="FFFFFF"/>
                </a:solidFill>
                <a:latin typeface="Hind"/>
                <a:ea typeface="Hind"/>
                <a:cs typeface="Hind"/>
                <a:sym typeface="Hind"/>
              </a:defRPr>
            </a:lvl1pPr>
            <a:lvl2pPr marR="0" lvl="1" algn="l" rtl="0">
              <a:lnSpc>
                <a:spcPct val="100000"/>
              </a:lnSpc>
              <a:spcBef>
                <a:spcPts val="0"/>
              </a:spcBef>
              <a:spcAft>
                <a:spcPts val="0"/>
              </a:spcAft>
              <a:buClr>
                <a:srgbClr val="FFFFFF"/>
              </a:buClr>
              <a:buSzPts val="3000"/>
              <a:buFont typeface="Hind"/>
              <a:buNone/>
              <a:defRPr sz="3000" b="1" i="0" u="none" strike="noStrike" cap="none">
                <a:solidFill>
                  <a:srgbClr val="FFFFFF"/>
                </a:solidFill>
                <a:latin typeface="Hind"/>
                <a:ea typeface="Hind"/>
                <a:cs typeface="Hind"/>
                <a:sym typeface="Hind"/>
              </a:defRPr>
            </a:lvl2pPr>
            <a:lvl3pPr marR="0" lvl="2" algn="l" rtl="0">
              <a:lnSpc>
                <a:spcPct val="100000"/>
              </a:lnSpc>
              <a:spcBef>
                <a:spcPts val="0"/>
              </a:spcBef>
              <a:spcAft>
                <a:spcPts val="0"/>
              </a:spcAft>
              <a:buClr>
                <a:srgbClr val="FFFFFF"/>
              </a:buClr>
              <a:buSzPts val="3000"/>
              <a:buFont typeface="Hind"/>
              <a:buNone/>
              <a:defRPr sz="3000" b="1" i="0" u="none" strike="noStrike" cap="none">
                <a:solidFill>
                  <a:srgbClr val="FFFFFF"/>
                </a:solidFill>
                <a:latin typeface="Hind"/>
                <a:ea typeface="Hind"/>
                <a:cs typeface="Hind"/>
                <a:sym typeface="Hind"/>
              </a:defRPr>
            </a:lvl3pPr>
            <a:lvl4pPr marR="0" lvl="3" algn="l" rtl="0">
              <a:lnSpc>
                <a:spcPct val="100000"/>
              </a:lnSpc>
              <a:spcBef>
                <a:spcPts val="0"/>
              </a:spcBef>
              <a:spcAft>
                <a:spcPts val="0"/>
              </a:spcAft>
              <a:buClr>
                <a:srgbClr val="FFFFFF"/>
              </a:buClr>
              <a:buSzPts val="3000"/>
              <a:buFont typeface="Hind"/>
              <a:buNone/>
              <a:defRPr sz="3000" b="1" i="0" u="none" strike="noStrike" cap="none">
                <a:solidFill>
                  <a:srgbClr val="FFFFFF"/>
                </a:solidFill>
                <a:latin typeface="Hind"/>
                <a:ea typeface="Hind"/>
                <a:cs typeface="Hind"/>
                <a:sym typeface="Hind"/>
              </a:defRPr>
            </a:lvl4pPr>
            <a:lvl5pPr marR="0" lvl="4" algn="l" rtl="0">
              <a:lnSpc>
                <a:spcPct val="100000"/>
              </a:lnSpc>
              <a:spcBef>
                <a:spcPts val="0"/>
              </a:spcBef>
              <a:spcAft>
                <a:spcPts val="0"/>
              </a:spcAft>
              <a:buClr>
                <a:srgbClr val="FFFFFF"/>
              </a:buClr>
              <a:buSzPts val="3000"/>
              <a:buFont typeface="Hind"/>
              <a:buNone/>
              <a:defRPr sz="3000" b="1" i="0" u="none" strike="noStrike" cap="none">
                <a:solidFill>
                  <a:srgbClr val="FFFFFF"/>
                </a:solidFill>
                <a:latin typeface="Hind"/>
                <a:ea typeface="Hind"/>
                <a:cs typeface="Hind"/>
                <a:sym typeface="Hind"/>
              </a:defRPr>
            </a:lvl5pPr>
            <a:lvl6pPr marR="0" lvl="5" algn="l" rtl="0">
              <a:lnSpc>
                <a:spcPct val="100000"/>
              </a:lnSpc>
              <a:spcBef>
                <a:spcPts val="0"/>
              </a:spcBef>
              <a:spcAft>
                <a:spcPts val="0"/>
              </a:spcAft>
              <a:buClr>
                <a:srgbClr val="FFFFFF"/>
              </a:buClr>
              <a:buSzPts val="3000"/>
              <a:buFont typeface="Hind"/>
              <a:buNone/>
              <a:defRPr sz="3000" b="1" i="0" u="none" strike="noStrike" cap="none">
                <a:solidFill>
                  <a:srgbClr val="FFFFFF"/>
                </a:solidFill>
                <a:latin typeface="Hind"/>
                <a:ea typeface="Hind"/>
                <a:cs typeface="Hind"/>
                <a:sym typeface="Hind"/>
              </a:defRPr>
            </a:lvl6pPr>
            <a:lvl7pPr marR="0" lvl="6" algn="l" rtl="0">
              <a:lnSpc>
                <a:spcPct val="100000"/>
              </a:lnSpc>
              <a:spcBef>
                <a:spcPts val="0"/>
              </a:spcBef>
              <a:spcAft>
                <a:spcPts val="0"/>
              </a:spcAft>
              <a:buClr>
                <a:srgbClr val="FFFFFF"/>
              </a:buClr>
              <a:buSzPts val="3000"/>
              <a:buFont typeface="Hind"/>
              <a:buNone/>
              <a:defRPr sz="3000" b="1" i="0" u="none" strike="noStrike" cap="none">
                <a:solidFill>
                  <a:srgbClr val="FFFFFF"/>
                </a:solidFill>
                <a:latin typeface="Hind"/>
                <a:ea typeface="Hind"/>
                <a:cs typeface="Hind"/>
                <a:sym typeface="Hind"/>
              </a:defRPr>
            </a:lvl7pPr>
            <a:lvl8pPr marR="0" lvl="7" algn="l" rtl="0">
              <a:lnSpc>
                <a:spcPct val="100000"/>
              </a:lnSpc>
              <a:spcBef>
                <a:spcPts val="0"/>
              </a:spcBef>
              <a:spcAft>
                <a:spcPts val="0"/>
              </a:spcAft>
              <a:buClr>
                <a:srgbClr val="FFFFFF"/>
              </a:buClr>
              <a:buSzPts val="3000"/>
              <a:buFont typeface="Hind"/>
              <a:buNone/>
              <a:defRPr sz="3000" b="1" i="0" u="none" strike="noStrike" cap="none">
                <a:solidFill>
                  <a:srgbClr val="FFFFFF"/>
                </a:solidFill>
                <a:latin typeface="Hind"/>
                <a:ea typeface="Hind"/>
                <a:cs typeface="Hind"/>
                <a:sym typeface="Hind"/>
              </a:defRPr>
            </a:lvl8pPr>
            <a:lvl9pPr marR="0" lvl="8" algn="l" rtl="0">
              <a:lnSpc>
                <a:spcPct val="100000"/>
              </a:lnSpc>
              <a:spcBef>
                <a:spcPts val="0"/>
              </a:spcBef>
              <a:spcAft>
                <a:spcPts val="0"/>
              </a:spcAft>
              <a:buClr>
                <a:srgbClr val="FFFFFF"/>
              </a:buClr>
              <a:buSzPts val="3000"/>
              <a:buFont typeface="Hind"/>
              <a:buNone/>
              <a:defRPr sz="3000" b="1" i="0" u="none" strike="noStrike" cap="none">
                <a:solidFill>
                  <a:srgbClr val="FFFFFF"/>
                </a:solidFill>
                <a:latin typeface="Hind"/>
                <a:ea typeface="Hind"/>
                <a:cs typeface="Hind"/>
                <a:sym typeface="Hind"/>
              </a:defRPr>
            </a:lvl9pPr>
          </a:lstStyle>
          <a:p>
            <a:pPr algn="ctr"/>
            <a:r>
              <a:rPr lang="en-US" sz="2400" dirty="0" smtClean="0"/>
              <a:t>No complex sign-ups, searching in app stores or lengthy processes of installing APKs!</a:t>
            </a:r>
          </a:p>
          <a:p>
            <a:pPr algn="ctr"/>
            <a:r>
              <a:rPr lang="en-US" sz="2400" dirty="0" smtClean="0">
                <a:solidFill>
                  <a:srgbClr val="FF2929"/>
                </a:solidFill>
              </a:rPr>
              <a:t>Why? </a:t>
            </a:r>
            <a:r>
              <a:rPr lang="en-US" sz="2400" dirty="0" smtClean="0">
                <a:solidFill>
                  <a:srgbClr val="00EA6A"/>
                </a:solidFill>
              </a:rPr>
              <a:t>Because </a:t>
            </a:r>
            <a:r>
              <a:rPr lang="en-US" sz="2400" dirty="0" err="1" smtClean="0">
                <a:solidFill>
                  <a:srgbClr val="00EA6A"/>
                </a:solidFill>
              </a:rPr>
              <a:t>BookWorm</a:t>
            </a:r>
            <a:r>
              <a:rPr lang="en-US" sz="2400" dirty="0" smtClean="0">
                <a:solidFill>
                  <a:srgbClr val="00EA6A"/>
                </a:solidFill>
              </a:rPr>
              <a:t> is a PWA!</a:t>
            </a:r>
            <a:endParaRPr lang="en-US" sz="2400" dirty="0">
              <a:solidFill>
                <a:srgbClr val="00EA6A"/>
              </a:solidFill>
            </a:endParaRPr>
          </a:p>
        </p:txBody>
      </p:sp>
    </p:spTree>
    <p:extLst>
      <p:ext uri="{BB962C8B-B14F-4D97-AF65-F5344CB8AC3E}">
        <p14:creationId xmlns:p14="http://schemas.microsoft.com/office/powerpoint/2010/main" val="1665560568"/>
      </p:ext>
    </p:extLst>
  </p:cSld>
  <p:clrMapOvr>
    <a:masterClrMapping/>
  </p:clrMapOvr>
  <p:timing>
    <p:tnLst>
      <p:par>
        <p:cTn id="1" dur="indefinite" restart="never" nodeType="tmRoot"/>
      </p:par>
    </p:tnLst>
  </p:timing>
</p:sld>
</file>

<file path=ppt/theme/theme1.xml><?xml version="1.0" encoding="utf-8"?>
<a:theme xmlns:a="http://schemas.openxmlformats.org/drawingml/2006/main" name="Dumain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TotalTime>
  <Words>2293</Words>
  <Application>Microsoft Office PowerPoint</Application>
  <PresentationFormat>On-screen Show (16:9)</PresentationFormat>
  <Paragraphs>146</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Wingdings</vt:lpstr>
      <vt:lpstr>Ubuntu</vt:lpstr>
      <vt:lpstr>Calibri</vt:lpstr>
      <vt:lpstr>Hind</vt:lpstr>
      <vt:lpstr>Arial</vt:lpstr>
      <vt:lpstr>Dumaine</vt:lpstr>
      <vt:lpstr>Application Development Task #4</vt:lpstr>
      <vt:lpstr>BookWorm</vt:lpstr>
      <vt:lpstr>What is BookWorm?</vt:lpstr>
      <vt:lpstr>What does BookWorm try to solve? Traditional libraries are a thing of the past! </vt:lpstr>
      <vt:lpstr>5,341,764</vt:lpstr>
      <vt:lpstr>Why should you use BookWorm?</vt:lpstr>
      <vt:lpstr>PWA BookWorm = PWA</vt:lpstr>
      <vt:lpstr>PWAs are the future of application development</vt:lpstr>
      <vt:lpstr>How to install BookWorm on mobiles?</vt:lpstr>
      <vt:lpstr>PowerPoint Presentation</vt:lpstr>
      <vt:lpstr>PowerPoint Presentation</vt:lpstr>
      <vt:lpstr>PowerPoint Presentation</vt:lpstr>
      <vt:lpstr>PowerPoint Presentation</vt:lpstr>
      <vt:lpstr>DEVELOPMENT STORY</vt:lpstr>
      <vt:lpstr>Technical Difficulties faced</vt:lpstr>
      <vt:lpstr>Successes and failures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 Development Task #4</dc:title>
  <dc:creator>Ryft</dc:creator>
  <cp:lastModifiedBy>Ryft</cp:lastModifiedBy>
  <cp:revision>12</cp:revision>
  <dcterms:modified xsi:type="dcterms:W3CDTF">2019-07-26T12:24:00Z</dcterms:modified>
</cp:coreProperties>
</file>